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71" r:id="rId4"/>
    <p:sldId id="282" r:id="rId5"/>
    <p:sldId id="259" r:id="rId6"/>
    <p:sldId id="305" r:id="rId7"/>
    <p:sldId id="283" r:id="rId8"/>
    <p:sldId id="284" r:id="rId9"/>
    <p:sldId id="278" r:id="rId10"/>
    <p:sldId id="285" r:id="rId11"/>
    <p:sldId id="286" r:id="rId12"/>
    <p:sldId id="288" r:id="rId13"/>
    <p:sldId id="287" r:id="rId14"/>
    <p:sldId id="291" r:id="rId15"/>
    <p:sldId id="290" r:id="rId16"/>
    <p:sldId id="292" r:id="rId17"/>
    <p:sldId id="293" r:id="rId18"/>
    <p:sldId id="294" r:id="rId19"/>
    <p:sldId id="295" r:id="rId20"/>
    <p:sldId id="296" r:id="rId21"/>
    <p:sldId id="299" r:id="rId22"/>
    <p:sldId id="297" r:id="rId23"/>
    <p:sldId id="298" r:id="rId24"/>
    <p:sldId id="300" r:id="rId25"/>
    <p:sldId id="301" r:id="rId26"/>
    <p:sldId id="302" r:id="rId27"/>
    <p:sldId id="303" r:id="rId28"/>
    <p:sldId id="304" r:id="rId29"/>
    <p:sldId id="258"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AD4B"/>
    <a:srgbClr val="1145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05"/>
    <p:restoredTop sz="96301"/>
  </p:normalViewPr>
  <p:slideViewPr>
    <p:cSldViewPr snapToGrid="0">
      <p:cViewPr varScale="1">
        <p:scale>
          <a:sx n="122" d="100"/>
          <a:sy n="122" d="100"/>
        </p:scale>
        <p:origin x="23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al__ma_Sayfas_.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al__ma_Sayfas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65882935961693E-2"/>
          <c:y val="7.0630172389827439E-2"/>
          <c:w val="0.90174590386195774"/>
          <c:h val="0.70119072232289514"/>
        </c:manualLayout>
      </c:layout>
      <c:barChart>
        <c:barDir val="col"/>
        <c:grouping val="clustered"/>
        <c:varyColors val="0"/>
        <c:ser>
          <c:idx val="0"/>
          <c:order val="0"/>
          <c:spPr>
            <a:solidFill>
              <a:srgbClr val="FF0000"/>
            </a:solidFill>
            <a:ln>
              <a:noFill/>
            </a:ln>
            <a:effectLst/>
          </c:spPr>
          <c:invertIfNegative val="0"/>
          <c:dPt>
            <c:idx val="2"/>
            <c:invertIfNegative val="0"/>
            <c:bubble3D val="0"/>
            <c:spPr>
              <a:solidFill>
                <a:srgbClr val="0070C0"/>
              </a:solidFill>
              <a:ln>
                <a:noFill/>
              </a:ln>
              <a:effectLst/>
            </c:spPr>
            <c:extLst>
              <c:ext xmlns:c16="http://schemas.microsoft.com/office/drawing/2014/chart" uri="{C3380CC4-5D6E-409C-BE32-E72D297353CC}">
                <c16:uniqueId val="{00000001-9CC4-854B-8CE0-DE9648E22E70}"/>
              </c:ext>
            </c:extLst>
          </c:dPt>
          <c:dPt>
            <c:idx val="3"/>
            <c:invertIfNegative val="0"/>
            <c:bubble3D val="0"/>
            <c:extLst>
              <c:ext xmlns:c16="http://schemas.microsoft.com/office/drawing/2014/chart" uri="{C3380CC4-5D6E-409C-BE32-E72D297353CC}">
                <c16:uniqueId val="{00000002-9CC4-854B-8CE0-DE9648E22E70}"/>
              </c:ext>
            </c:extLst>
          </c:dPt>
          <c:dPt>
            <c:idx val="7"/>
            <c:invertIfNegative val="0"/>
            <c:bubble3D val="0"/>
            <c:extLst>
              <c:ext xmlns:c16="http://schemas.microsoft.com/office/drawing/2014/chart" uri="{C3380CC4-5D6E-409C-BE32-E72D297353CC}">
                <c16:uniqueId val="{00000003-9CC4-854B-8CE0-DE9648E22E70}"/>
              </c:ext>
            </c:extLst>
          </c:dPt>
          <c:dPt>
            <c:idx val="14"/>
            <c:invertIfNegative val="0"/>
            <c:bubble3D val="0"/>
            <c:extLst>
              <c:ext xmlns:c16="http://schemas.microsoft.com/office/drawing/2014/chart" uri="{C3380CC4-5D6E-409C-BE32-E72D297353CC}">
                <c16:uniqueId val="{00000004-9CC4-854B-8CE0-DE9648E22E70}"/>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'4-ctob(overall)'!$A$2:$A$30</c:f>
              <c:strCache>
                <c:ptCount val="29"/>
                <c:pt idx="0">
                  <c:v>Indonesia (2011)</c:v>
                </c:pt>
                <c:pt idx="1">
                  <c:v>Bangladesh (2017)</c:v>
                </c:pt>
                <c:pt idx="2">
                  <c:v>Turkey (2016)</c:v>
                </c:pt>
                <c:pt idx="3">
                  <c:v>Russian Ferderation (2016)</c:v>
                </c:pt>
                <c:pt idx="4">
                  <c:v>Poland (2009)</c:v>
                </c:pt>
                <c:pt idx="5">
                  <c:v>India (2017)</c:v>
                </c:pt>
                <c:pt idx="6">
                  <c:v>China (2010)</c:v>
                </c:pt>
                <c:pt idx="7">
                  <c:v>Thailand (2011)</c:v>
                </c:pt>
                <c:pt idx="8">
                  <c:v>Romania (2011)</c:v>
                </c:pt>
                <c:pt idx="9">
                  <c:v>Viet Name (2015)</c:v>
                </c:pt>
                <c:pt idx="10">
                  <c:v>Phillipines (2015)</c:v>
                </c:pt>
                <c:pt idx="11">
                  <c:v>Malaysia (2011)</c:v>
                </c:pt>
                <c:pt idx="12">
                  <c:v>Ukraine (2016)</c:v>
                </c:pt>
                <c:pt idx="13">
                  <c:v>Kahzakstan (2014)</c:v>
                </c:pt>
                <c:pt idx="14">
                  <c:v>Argentina (2012)</c:v>
                </c:pt>
                <c:pt idx="15">
                  <c:v>Uruguay (2017)</c:v>
                </c:pt>
                <c:pt idx="16">
                  <c:v>Egypt (2009)</c:v>
                </c:pt>
                <c:pt idx="17">
                  <c:v>Pakistan (2014)</c:v>
                </c:pt>
                <c:pt idx="18">
                  <c:v>Brazil (2008)</c:v>
                </c:pt>
                <c:pt idx="19">
                  <c:v>Mexico (2015)</c:v>
                </c:pt>
                <c:pt idx="20">
                  <c:v>Qatar (2013)</c:v>
                </c:pt>
                <c:pt idx="21">
                  <c:v>Kenya (2013)</c:v>
                </c:pt>
                <c:pt idx="22">
                  <c:v>Costa Rica (2015)</c:v>
                </c:pt>
                <c:pt idx="23">
                  <c:v>Cameroon (2013)</c:v>
                </c:pt>
                <c:pt idx="24">
                  <c:v>Uganda (2013)</c:v>
                </c:pt>
                <c:pt idx="25">
                  <c:v>Panama (2013)</c:v>
                </c:pt>
                <c:pt idx="26">
                  <c:v>Senegal (2015)</c:v>
                </c:pt>
                <c:pt idx="27">
                  <c:v>Nigeria (2012)</c:v>
                </c:pt>
                <c:pt idx="28">
                  <c:v>Ethiopia (2016)</c:v>
                </c:pt>
              </c:strCache>
            </c:strRef>
          </c:cat>
          <c:val>
            <c:numRef>
              <c:f>'4-ctob(overall)'!$B$2:$B$30</c:f>
              <c:numCache>
                <c:formatCode>0.0</c:formatCode>
                <c:ptCount val="29"/>
                <c:pt idx="0">
                  <c:v>35.700000000000003</c:v>
                </c:pt>
                <c:pt idx="1">
                  <c:v>35.299999999999997</c:v>
                </c:pt>
                <c:pt idx="2">
                  <c:v>31.6</c:v>
                </c:pt>
                <c:pt idx="3">
                  <c:v>30.5</c:v>
                </c:pt>
                <c:pt idx="4">
                  <c:v>30.5</c:v>
                </c:pt>
                <c:pt idx="5">
                  <c:v>28.6</c:v>
                </c:pt>
                <c:pt idx="6">
                  <c:v>28.1</c:v>
                </c:pt>
                <c:pt idx="7">
                  <c:v>26.9</c:v>
                </c:pt>
                <c:pt idx="8">
                  <c:v>26.7</c:v>
                </c:pt>
                <c:pt idx="9">
                  <c:v>24.2</c:v>
                </c:pt>
                <c:pt idx="10">
                  <c:v>23.8</c:v>
                </c:pt>
                <c:pt idx="11">
                  <c:v>23.4</c:v>
                </c:pt>
                <c:pt idx="12">
                  <c:v>23</c:v>
                </c:pt>
                <c:pt idx="13">
                  <c:v>22.9</c:v>
                </c:pt>
                <c:pt idx="14">
                  <c:v>22.2</c:v>
                </c:pt>
                <c:pt idx="15">
                  <c:v>21.7</c:v>
                </c:pt>
                <c:pt idx="16">
                  <c:v>19.7</c:v>
                </c:pt>
                <c:pt idx="17">
                  <c:v>19.100000000000001</c:v>
                </c:pt>
                <c:pt idx="18">
                  <c:v>17.5</c:v>
                </c:pt>
                <c:pt idx="19">
                  <c:v>16.600000000000001</c:v>
                </c:pt>
                <c:pt idx="20">
                  <c:v>12.5</c:v>
                </c:pt>
                <c:pt idx="21">
                  <c:v>11.6</c:v>
                </c:pt>
                <c:pt idx="22">
                  <c:v>9</c:v>
                </c:pt>
                <c:pt idx="23">
                  <c:v>8.9</c:v>
                </c:pt>
                <c:pt idx="24">
                  <c:v>7.9</c:v>
                </c:pt>
                <c:pt idx="25">
                  <c:v>6.3</c:v>
                </c:pt>
                <c:pt idx="26">
                  <c:v>6</c:v>
                </c:pt>
                <c:pt idx="27">
                  <c:v>5.5</c:v>
                </c:pt>
                <c:pt idx="28">
                  <c:v>5</c:v>
                </c:pt>
              </c:numCache>
            </c:numRef>
          </c:val>
          <c:extLst>
            <c:ext xmlns:c16="http://schemas.microsoft.com/office/drawing/2014/chart" uri="{C3380CC4-5D6E-409C-BE32-E72D297353CC}">
              <c16:uniqueId val="{00000005-9CC4-854B-8CE0-DE9648E22E70}"/>
            </c:ext>
          </c:extLst>
        </c:ser>
        <c:dLbls>
          <c:showLegendKey val="0"/>
          <c:showVal val="0"/>
          <c:showCatName val="0"/>
          <c:showSerName val="0"/>
          <c:showPercent val="0"/>
          <c:showBubbleSize val="0"/>
        </c:dLbls>
        <c:gapWidth val="150"/>
        <c:axId val="55236096"/>
        <c:axId val="55237632"/>
      </c:barChart>
      <c:catAx>
        <c:axId val="55236096"/>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tr-TR"/>
          </a:p>
        </c:txPr>
        <c:crossAx val="55237632"/>
        <c:crosses val="autoZero"/>
        <c:auto val="1"/>
        <c:lblAlgn val="ctr"/>
        <c:lblOffset val="100"/>
        <c:noMultiLvlLbl val="0"/>
      </c:catAx>
      <c:valAx>
        <c:axId val="55237632"/>
        <c:scaling>
          <c:orientation val="minMax"/>
        </c:scaling>
        <c:delete val="0"/>
        <c:axPos val="l"/>
        <c:title>
          <c:tx>
            <c:rich>
              <a:bodyPr rot="0" spcFirstLastPara="1" vertOverflow="ellipsis" wrap="square" anchor="ctr" anchorCtr="1"/>
              <a:lstStyle/>
              <a:p>
                <a:pPr>
                  <a:defRPr sz="1100" b="1" i="0" u="none" strike="noStrike" kern="1200" baseline="0">
                    <a:solidFill>
                      <a:schemeClr val="tx1"/>
                    </a:solidFill>
                    <a:latin typeface="+mn-lt"/>
                    <a:ea typeface="+mn-ea"/>
                    <a:cs typeface="+mn-cs"/>
                  </a:defRPr>
                </a:pPr>
                <a:r>
                  <a:rPr lang="en-US" sz="1100" b="1"/>
                  <a:t>%</a:t>
                </a:r>
              </a:p>
            </c:rich>
          </c:tx>
          <c:overlay val="0"/>
          <c:spPr>
            <a:noFill/>
            <a:ln>
              <a:noFill/>
            </a:ln>
            <a:effectLst/>
          </c:spPr>
        </c:title>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tr-TR"/>
          </a:p>
        </c:txPr>
        <c:crossAx val="55236096"/>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tr-T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tr-TR" sz="2400" b="1">
                <a:solidFill>
                  <a:schemeClr val="tx1"/>
                </a:solidFill>
                <a:latin typeface="+mn-lt"/>
              </a:rPr>
              <a:t>Tekrarlama</a:t>
            </a:r>
            <a:r>
              <a:rPr lang="tr-TR" sz="2400" b="1" baseline="0">
                <a:solidFill>
                  <a:schemeClr val="tx1"/>
                </a:solidFill>
                <a:latin typeface="+mn-lt"/>
              </a:rPr>
              <a:t> Yüzdesi</a:t>
            </a:r>
            <a:endParaRPr lang="en-US" sz="2400" b="1">
              <a:solidFill>
                <a:schemeClr val="tx1"/>
              </a:solidFill>
              <a:latin typeface="+mn-lt"/>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Sayfa1!$B$1</c:f>
              <c:strCache>
                <c:ptCount val="1"/>
                <c:pt idx="0">
                  <c:v>%</c:v>
                </c:pt>
              </c:strCache>
            </c:strRef>
          </c:tx>
          <c:spPr>
            <a:solidFill>
              <a:srgbClr val="ED174D"/>
            </a:solidFill>
            <a:ln>
              <a:noFill/>
            </a:ln>
            <a:effectLst/>
          </c:spPr>
          <c:invertIfNegative val="0"/>
          <c:cat>
            <c:strRef>
              <c:f>Sayfa1!$A$2:$A$5</c:f>
              <c:strCache>
                <c:ptCount val="4"/>
                <c:pt idx="0">
                  <c:v>ASTIM</c:v>
                </c:pt>
                <c:pt idx="1">
                  <c:v>YÜKSEK TANSİYON</c:v>
                </c:pt>
                <c:pt idx="2">
                  <c:v>MADDE BAĞIMLILIĞI</c:v>
                </c:pt>
                <c:pt idx="3">
                  <c:v>TİP 1 DİYABET</c:v>
                </c:pt>
              </c:strCache>
            </c:strRef>
          </c:cat>
          <c:val>
            <c:numRef>
              <c:f>Sayfa1!$B$2:$B$5</c:f>
              <c:numCache>
                <c:formatCode>General</c:formatCode>
                <c:ptCount val="4"/>
                <c:pt idx="0">
                  <c:v>70</c:v>
                </c:pt>
                <c:pt idx="1">
                  <c:v>70</c:v>
                </c:pt>
                <c:pt idx="2">
                  <c:v>60</c:v>
                </c:pt>
                <c:pt idx="3">
                  <c:v>50</c:v>
                </c:pt>
              </c:numCache>
            </c:numRef>
          </c:val>
          <c:extLst>
            <c:ext xmlns:c16="http://schemas.microsoft.com/office/drawing/2014/chart" uri="{C3380CC4-5D6E-409C-BE32-E72D297353CC}">
              <c16:uniqueId val="{00000000-2B21-F144-978A-76398BF6C610}"/>
            </c:ext>
          </c:extLst>
        </c:ser>
        <c:dLbls>
          <c:showLegendKey val="0"/>
          <c:showVal val="0"/>
          <c:showCatName val="0"/>
          <c:showSerName val="0"/>
          <c:showPercent val="0"/>
          <c:showBubbleSize val="0"/>
        </c:dLbls>
        <c:gapWidth val="182"/>
        <c:axId val="309932304"/>
        <c:axId val="309948112"/>
      </c:barChart>
      <c:catAx>
        <c:axId val="3099323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tr-TR"/>
          </a:p>
        </c:txPr>
        <c:crossAx val="309948112"/>
        <c:crosses val="autoZero"/>
        <c:auto val="1"/>
        <c:lblAlgn val="ctr"/>
        <c:lblOffset val="100"/>
        <c:noMultiLvlLbl val="0"/>
      </c:catAx>
      <c:valAx>
        <c:axId val="3099481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309932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0.68985</cdr:x>
      <cdr:y>0.03992</cdr:y>
    </cdr:from>
    <cdr:to>
      <cdr:x>1</cdr:x>
      <cdr:y>0.14617</cdr:y>
    </cdr:to>
    <cdr:sp macro="" textlink="">
      <cdr:nvSpPr>
        <cdr:cNvPr id="2" name="TextBox 1">
          <a:extLst xmlns:a="http://schemas.openxmlformats.org/drawingml/2006/main">
            <a:ext uri="{FF2B5EF4-FFF2-40B4-BE49-F238E27FC236}">
              <a16:creationId xmlns:a16="http://schemas.microsoft.com/office/drawing/2014/main" id="{3B12C46A-F7CD-BE4F-8B5E-C93D3523A858}"/>
            </a:ext>
          </a:extLst>
        </cdr:cNvPr>
        <cdr:cNvSpPr txBox="1"/>
      </cdr:nvSpPr>
      <cdr:spPr>
        <a:xfrm xmlns:a="http://schemas.openxmlformats.org/drawingml/2006/main">
          <a:off x="5518583" y="173479"/>
          <a:ext cx="2481115" cy="46166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ajor"/>
      </cdr:style>
      <cdr:txBody>
        <a:bodyPr xmlns:a="http://schemas.openxmlformats.org/drawingml/2006/main" wrap="square" rtlCol="0">
          <a:spAutoFit/>
        </a:bodyPr>
        <a:lstStyle xmlns:a="http://schemas.openxmlformats.org/drawingml/2006/main">
          <a:defPPr>
            <a:defRPr lang="tr-TR"/>
          </a:defPPr>
          <a:lvl1pPr marL="0" algn="l" defTabSz="914400" rtl="0" eaLnBrk="1" latinLnBrk="0" hangingPunct="1">
            <a:defRPr sz="18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j-lt"/>
              <a:ea typeface="+mj-ea"/>
              <a:cs typeface="+mj-cs"/>
            </a:defRPr>
          </a:lvl2pPr>
          <a:lvl3pPr marL="914400" algn="l" defTabSz="914400" rtl="0" eaLnBrk="1" latinLnBrk="0" hangingPunct="1">
            <a:defRPr sz="1800" kern="1200">
              <a:solidFill>
                <a:schemeClr val="tx1"/>
              </a:solidFill>
              <a:latin typeface="+mj-lt"/>
              <a:ea typeface="+mj-ea"/>
              <a:cs typeface="+mj-cs"/>
            </a:defRPr>
          </a:lvl3pPr>
          <a:lvl4pPr marL="1371600" algn="l" defTabSz="914400" rtl="0" eaLnBrk="1" latinLnBrk="0" hangingPunct="1">
            <a:defRPr sz="1800" kern="1200">
              <a:solidFill>
                <a:schemeClr val="tx1"/>
              </a:solidFill>
              <a:latin typeface="+mj-lt"/>
              <a:ea typeface="+mj-ea"/>
              <a:cs typeface="+mj-cs"/>
            </a:defRPr>
          </a:lvl4pPr>
          <a:lvl5pPr marL="1828800" algn="l" defTabSz="914400" rtl="0" eaLnBrk="1" latinLnBrk="0" hangingPunct="1">
            <a:defRPr sz="1800" kern="1200">
              <a:solidFill>
                <a:schemeClr val="tx1"/>
              </a:solidFill>
              <a:latin typeface="+mj-lt"/>
              <a:ea typeface="+mj-ea"/>
              <a:cs typeface="+mj-cs"/>
            </a:defRPr>
          </a:lvl5pPr>
          <a:lvl6pPr marL="2286000" algn="l" defTabSz="914400" rtl="0" eaLnBrk="1" latinLnBrk="0" hangingPunct="1">
            <a:defRPr sz="1800" kern="1200">
              <a:solidFill>
                <a:schemeClr val="tx1"/>
              </a:solidFill>
              <a:latin typeface="+mj-lt"/>
              <a:ea typeface="+mj-ea"/>
              <a:cs typeface="+mj-cs"/>
            </a:defRPr>
          </a:lvl6pPr>
          <a:lvl7pPr marL="2743200" algn="l" defTabSz="914400" rtl="0" eaLnBrk="1" latinLnBrk="0" hangingPunct="1">
            <a:defRPr sz="1800" kern="1200">
              <a:solidFill>
                <a:schemeClr val="tx1"/>
              </a:solidFill>
              <a:latin typeface="+mj-lt"/>
              <a:ea typeface="+mj-ea"/>
              <a:cs typeface="+mj-cs"/>
            </a:defRPr>
          </a:lvl7pPr>
          <a:lvl8pPr marL="3200400" algn="l" defTabSz="914400" rtl="0" eaLnBrk="1" latinLnBrk="0" hangingPunct="1">
            <a:defRPr sz="1800" kern="1200">
              <a:solidFill>
                <a:schemeClr val="tx1"/>
              </a:solidFill>
              <a:latin typeface="+mj-lt"/>
              <a:ea typeface="+mj-ea"/>
              <a:cs typeface="+mj-cs"/>
            </a:defRPr>
          </a:lvl8pPr>
          <a:lvl9pPr marL="3657600" algn="l" defTabSz="914400" rtl="0" eaLnBrk="1" latinLnBrk="0" hangingPunct="1">
            <a:defRPr sz="1800" kern="1200">
              <a:solidFill>
                <a:schemeClr val="tx1"/>
              </a:solidFill>
              <a:latin typeface="+mj-lt"/>
              <a:ea typeface="+mj-ea"/>
              <a:cs typeface="+mj-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a:ea typeface="+mj-ea"/>
              <a:cs typeface="+mj-cs"/>
            </a:rPr>
            <a:t>Source:  Global Adult Tobacco Survey,  2008-2017</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269AEA-8386-5A47-941C-86B9890A7D63}" type="datetimeFigureOut">
              <a:rPr lang="tr-TR" smtClean="0"/>
              <a:t>12.08.2025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1A1BF3-B45C-9A40-9E39-196CA2FEDD24}" type="slidenum">
              <a:rPr lang="tr-TR" smtClean="0"/>
              <a:t>‹#›</a:t>
            </a:fld>
            <a:endParaRPr lang="tr-TR"/>
          </a:p>
        </p:txBody>
      </p:sp>
    </p:spTree>
    <p:extLst>
      <p:ext uri="{BB962C8B-B14F-4D97-AF65-F5344CB8AC3E}">
        <p14:creationId xmlns:p14="http://schemas.microsoft.com/office/powerpoint/2010/main" val="2758039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E1A1BF3-B45C-9A40-9E39-196CA2FEDD24}" type="slidenum">
              <a:rPr lang="tr-TR" smtClean="0"/>
              <a:t>2</a:t>
            </a:fld>
            <a:endParaRPr lang="tr-TR"/>
          </a:p>
        </p:txBody>
      </p:sp>
    </p:spTree>
    <p:extLst>
      <p:ext uri="{BB962C8B-B14F-4D97-AF65-F5344CB8AC3E}">
        <p14:creationId xmlns:p14="http://schemas.microsoft.com/office/powerpoint/2010/main" val="1659128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9816C-24CD-C6D0-8D02-7CEDEB47A2F4}"/>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0AB5559E-4BB7-E380-0D5F-A9CCB0F82AEC}"/>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C4B9361D-9B01-93A2-97B4-1209568BD13D}"/>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D90DE23D-0015-FE44-88D5-3466C2E7791E}"/>
              </a:ext>
            </a:extLst>
          </p:cNvPr>
          <p:cNvSpPr>
            <a:spLocks noGrp="1"/>
          </p:cNvSpPr>
          <p:nvPr>
            <p:ph type="sldNum" sz="quarter" idx="5"/>
          </p:nvPr>
        </p:nvSpPr>
        <p:spPr/>
        <p:txBody>
          <a:bodyPr/>
          <a:lstStyle/>
          <a:p>
            <a:fld id="{5E1A1BF3-B45C-9A40-9E39-196CA2FEDD24}" type="slidenum">
              <a:rPr lang="tr-TR" smtClean="0"/>
              <a:t>11</a:t>
            </a:fld>
            <a:endParaRPr lang="tr-TR"/>
          </a:p>
        </p:txBody>
      </p:sp>
    </p:spTree>
    <p:extLst>
      <p:ext uri="{BB962C8B-B14F-4D97-AF65-F5344CB8AC3E}">
        <p14:creationId xmlns:p14="http://schemas.microsoft.com/office/powerpoint/2010/main" val="3287186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5B8AA-0841-4A92-5974-FDB7C7BE2490}"/>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C4F6A3AC-7948-9AE7-F0AC-F446F487162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4137499-5E54-2BED-9258-26DF0FC244D7}"/>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CB2A18E7-4007-EF8A-AF5C-2C3C050413E3}"/>
              </a:ext>
            </a:extLst>
          </p:cNvPr>
          <p:cNvSpPr>
            <a:spLocks noGrp="1"/>
          </p:cNvSpPr>
          <p:nvPr>
            <p:ph type="sldNum" sz="quarter" idx="5"/>
          </p:nvPr>
        </p:nvSpPr>
        <p:spPr/>
        <p:txBody>
          <a:bodyPr/>
          <a:lstStyle/>
          <a:p>
            <a:fld id="{5E1A1BF3-B45C-9A40-9E39-196CA2FEDD24}" type="slidenum">
              <a:rPr lang="tr-TR" smtClean="0"/>
              <a:t>12</a:t>
            </a:fld>
            <a:endParaRPr lang="tr-TR"/>
          </a:p>
        </p:txBody>
      </p:sp>
    </p:spTree>
    <p:extLst>
      <p:ext uri="{BB962C8B-B14F-4D97-AF65-F5344CB8AC3E}">
        <p14:creationId xmlns:p14="http://schemas.microsoft.com/office/powerpoint/2010/main" val="921478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B139A-8CE3-1CB3-E771-FB2E6DB2DC2D}"/>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34F86EB-4B05-CB17-D5D4-3B0A1224B68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341A402-6CEB-F2F8-EC5B-1EA1974BB52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4C7345D4-B8C0-30F7-4998-D5095E0C2268}"/>
              </a:ext>
            </a:extLst>
          </p:cNvPr>
          <p:cNvSpPr>
            <a:spLocks noGrp="1"/>
          </p:cNvSpPr>
          <p:nvPr>
            <p:ph type="sldNum" sz="quarter" idx="5"/>
          </p:nvPr>
        </p:nvSpPr>
        <p:spPr/>
        <p:txBody>
          <a:bodyPr/>
          <a:lstStyle/>
          <a:p>
            <a:fld id="{5E1A1BF3-B45C-9A40-9E39-196CA2FEDD24}" type="slidenum">
              <a:rPr lang="tr-TR" smtClean="0"/>
              <a:t>13</a:t>
            </a:fld>
            <a:endParaRPr lang="tr-TR"/>
          </a:p>
        </p:txBody>
      </p:sp>
    </p:spTree>
    <p:extLst>
      <p:ext uri="{BB962C8B-B14F-4D97-AF65-F5344CB8AC3E}">
        <p14:creationId xmlns:p14="http://schemas.microsoft.com/office/powerpoint/2010/main" val="1915341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26DE2-37E9-7AE1-4F8C-C6E17689CB8B}"/>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87510102-A0D4-DCB4-454C-782F9C4EA5DC}"/>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E0E79CE-184A-0582-5C32-0B89480E9D94}"/>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C7B4ED53-7887-43A1-2E8F-21361DB885D6}"/>
              </a:ext>
            </a:extLst>
          </p:cNvPr>
          <p:cNvSpPr>
            <a:spLocks noGrp="1"/>
          </p:cNvSpPr>
          <p:nvPr>
            <p:ph type="sldNum" sz="quarter" idx="5"/>
          </p:nvPr>
        </p:nvSpPr>
        <p:spPr/>
        <p:txBody>
          <a:bodyPr/>
          <a:lstStyle/>
          <a:p>
            <a:fld id="{5E1A1BF3-B45C-9A40-9E39-196CA2FEDD24}" type="slidenum">
              <a:rPr lang="tr-TR" smtClean="0"/>
              <a:t>14</a:t>
            </a:fld>
            <a:endParaRPr lang="tr-TR"/>
          </a:p>
        </p:txBody>
      </p:sp>
    </p:spTree>
    <p:extLst>
      <p:ext uri="{BB962C8B-B14F-4D97-AF65-F5344CB8AC3E}">
        <p14:creationId xmlns:p14="http://schemas.microsoft.com/office/powerpoint/2010/main" val="3926304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F0AD0-C72D-2538-5369-A7334417F3F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4EAF632E-94D0-2CEC-D1B2-C97DA8397F9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14179737-F4F7-E082-1483-6BE142585CE2}"/>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7941C8B4-C18A-551D-21F2-7812712D9637}"/>
              </a:ext>
            </a:extLst>
          </p:cNvPr>
          <p:cNvSpPr>
            <a:spLocks noGrp="1"/>
          </p:cNvSpPr>
          <p:nvPr>
            <p:ph type="sldNum" sz="quarter" idx="5"/>
          </p:nvPr>
        </p:nvSpPr>
        <p:spPr/>
        <p:txBody>
          <a:bodyPr/>
          <a:lstStyle/>
          <a:p>
            <a:fld id="{5E1A1BF3-B45C-9A40-9E39-196CA2FEDD24}" type="slidenum">
              <a:rPr lang="tr-TR" smtClean="0"/>
              <a:t>15</a:t>
            </a:fld>
            <a:endParaRPr lang="tr-TR"/>
          </a:p>
        </p:txBody>
      </p:sp>
    </p:spTree>
    <p:extLst>
      <p:ext uri="{BB962C8B-B14F-4D97-AF65-F5344CB8AC3E}">
        <p14:creationId xmlns:p14="http://schemas.microsoft.com/office/powerpoint/2010/main" val="329909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67757-7D34-D0B6-E080-99ED2D9BB94F}"/>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7660C279-4357-60E6-DB74-388F4076D2DB}"/>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9DC4C05-42DC-86ED-59B7-96EA5CFD3704}"/>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9EFBE7F0-E5AF-0B8A-B369-800EE8D1214F}"/>
              </a:ext>
            </a:extLst>
          </p:cNvPr>
          <p:cNvSpPr>
            <a:spLocks noGrp="1"/>
          </p:cNvSpPr>
          <p:nvPr>
            <p:ph type="sldNum" sz="quarter" idx="5"/>
          </p:nvPr>
        </p:nvSpPr>
        <p:spPr/>
        <p:txBody>
          <a:bodyPr/>
          <a:lstStyle/>
          <a:p>
            <a:fld id="{5E1A1BF3-B45C-9A40-9E39-196CA2FEDD24}" type="slidenum">
              <a:rPr lang="tr-TR" smtClean="0"/>
              <a:t>16</a:t>
            </a:fld>
            <a:endParaRPr lang="tr-TR"/>
          </a:p>
        </p:txBody>
      </p:sp>
    </p:spTree>
    <p:extLst>
      <p:ext uri="{BB962C8B-B14F-4D97-AF65-F5344CB8AC3E}">
        <p14:creationId xmlns:p14="http://schemas.microsoft.com/office/powerpoint/2010/main" val="2109003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4BA63-1494-75CE-0B46-7D4E278EF3A9}"/>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21B30FB7-9B59-9716-5047-057EFE2DADFA}"/>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4606F52-92FC-AB6B-5056-581307EF4327}"/>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8F25CAC2-547D-1B68-5FE7-C33956AE3C3F}"/>
              </a:ext>
            </a:extLst>
          </p:cNvPr>
          <p:cNvSpPr>
            <a:spLocks noGrp="1"/>
          </p:cNvSpPr>
          <p:nvPr>
            <p:ph type="sldNum" sz="quarter" idx="5"/>
          </p:nvPr>
        </p:nvSpPr>
        <p:spPr/>
        <p:txBody>
          <a:bodyPr/>
          <a:lstStyle/>
          <a:p>
            <a:fld id="{5E1A1BF3-B45C-9A40-9E39-196CA2FEDD24}" type="slidenum">
              <a:rPr lang="tr-TR" smtClean="0"/>
              <a:t>17</a:t>
            </a:fld>
            <a:endParaRPr lang="tr-TR"/>
          </a:p>
        </p:txBody>
      </p:sp>
    </p:spTree>
    <p:extLst>
      <p:ext uri="{BB962C8B-B14F-4D97-AF65-F5344CB8AC3E}">
        <p14:creationId xmlns:p14="http://schemas.microsoft.com/office/powerpoint/2010/main" val="127832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D9E07-EFE2-9598-984D-8591F3F0E438}"/>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9541BA24-1AA9-09E8-450E-E5A8A0011D45}"/>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4F72202-E5F4-C03A-E42D-62F85FB1E329}"/>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37BF1A89-7FF2-29F6-D4BA-C3C00DA785A8}"/>
              </a:ext>
            </a:extLst>
          </p:cNvPr>
          <p:cNvSpPr>
            <a:spLocks noGrp="1"/>
          </p:cNvSpPr>
          <p:nvPr>
            <p:ph type="sldNum" sz="quarter" idx="5"/>
          </p:nvPr>
        </p:nvSpPr>
        <p:spPr/>
        <p:txBody>
          <a:bodyPr/>
          <a:lstStyle/>
          <a:p>
            <a:fld id="{5E1A1BF3-B45C-9A40-9E39-196CA2FEDD24}" type="slidenum">
              <a:rPr lang="tr-TR" smtClean="0"/>
              <a:t>18</a:t>
            </a:fld>
            <a:endParaRPr lang="tr-TR"/>
          </a:p>
        </p:txBody>
      </p:sp>
    </p:spTree>
    <p:extLst>
      <p:ext uri="{BB962C8B-B14F-4D97-AF65-F5344CB8AC3E}">
        <p14:creationId xmlns:p14="http://schemas.microsoft.com/office/powerpoint/2010/main" val="1664753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7AEB9-2983-7774-CB00-F1E1AC73AEE5}"/>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57AB7BB9-B7AB-5CC1-F2E7-C2E51E36C75A}"/>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6EE298F-9DFA-3E2A-52AC-99726257E385}"/>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94D5221A-EAF8-F313-4986-BAEE2045F601}"/>
              </a:ext>
            </a:extLst>
          </p:cNvPr>
          <p:cNvSpPr>
            <a:spLocks noGrp="1"/>
          </p:cNvSpPr>
          <p:nvPr>
            <p:ph type="sldNum" sz="quarter" idx="5"/>
          </p:nvPr>
        </p:nvSpPr>
        <p:spPr/>
        <p:txBody>
          <a:bodyPr/>
          <a:lstStyle/>
          <a:p>
            <a:fld id="{5E1A1BF3-B45C-9A40-9E39-196CA2FEDD24}" type="slidenum">
              <a:rPr lang="tr-TR" smtClean="0"/>
              <a:t>19</a:t>
            </a:fld>
            <a:endParaRPr lang="tr-TR"/>
          </a:p>
        </p:txBody>
      </p:sp>
    </p:spTree>
    <p:extLst>
      <p:ext uri="{BB962C8B-B14F-4D97-AF65-F5344CB8AC3E}">
        <p14:creationId xmlns:p14="http://schemas.microsoft.com/office/powerpoint/2010/main" val="3055593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BEF8E-AEE3-6100-BCA4-87E48D5D2C3B}"/>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13E3DD42-6473-D31C-D5A2-2903E1B4A315}"/>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298F0B7-0F62-DC4B-2506-148AC0F08A76}"/>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15756787-3BF1-4BAB-4621-EFD6C6F6659B}"/>
              </a:ext>
            </a:extLst>
          </p:cNvPr>
          <p:cNvSpPr>
            <a:spLocks noGrp="1"/>
          </p:cNvSpPr>
          <p:nvPr>
            <p:ph type="sldNum" sz="quarter" idx="5"/>
          </p:nvPr>
        </p:nvSpPr>
        <p:spPr/>
        <p:txBody>
          <a:bodyPr/>
          <a:lstStyle/>
          <a:p>
            <a:fld id="{5E1A1BF3-B45C-9A40-9E39-196CA2FEDD24}" type="slidenum">
              <a:rPr lang="tr-TR" smtClean="0"/>
              <a:t>20</a:t>
            </a:fld>
            <a:endParaRPr lang="tr-TR"/>
          </a:p>
        </p:txBody>
      </p:sp>
    </p:spTree>
    <p:extLst>
      <p:ext uri="{BB962C8B-B14F-4D97-AF65-F5344CB8AC3E}">
        <p14:creationId xmlns:p14="http://schemas.microsoft.com/office/powerpoint/2010/main" val="2078062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D87BE-C81B-9AD8-6E5D-99F4C251C92C}"/>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E6B824E-FBA6-D52E-6F27-7EC238B8C16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B8FA1248-261C-314D-4EC8-D1D0C08BBE3B}"/>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DB327117-80B0-C5F2-7ED4-580EE5AD79AD}"/>
              </a:ext>
            </a:extLst>
          </p:cNvPr>
          <p:cNvSpPr>
            <a:spLocks noGrp="1"/>
          </p:cNvSpPr>
          <p:nvPr>
            <p:ph type="sldNum" sz="quarter" idx="5"/>
          </p:nvPr>
        </p:nvSpPr>
        <p:spPr/>
        <p:txBody>
          <a:bodyPr/>
          <a:lstStyle/>
          <a:p>
            <a:fld id="{5E1A1BF3-B45C-9A40-9E39-196CA2FEDD24}" type="slidenum">
              <a:rPr lang="tr-TR" smtClean="0"/>
              <a:t>3</a:t>
            </a:fld>
            <a:endParaRPr lang="tr-TR"/>
          </a:p>
        </p:txBody>
      </p:sp>
    </p:spTree>
    <p:extLst>
      <p:ext uri="{BB962C8B-B14F-4D97-AF65-F5344CB8AC3E}">
        <p14:creationId xmlns:p14="http://schemas.microsoft.com/office/powerpoint/2010/main" val="1080742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5BFAD-376C-8029-4688-45DFD35FCDFA}"/>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93AE81B5-B3C2-6604-E472-D962EF953CDC}"/>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C92F0700-9E62-BF1A-959E-E9143C25330C}"/>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6EE0289C-4E5C-928F-666C-E1C9BF7A5940}"/>
              </a:ext>
            </a:extLst>
          </p:cNvPr>
          <p:cNvSpPr>
            <a:spLocks noGrp="1"/>
          </p:cNvSpPr>
          <p:nvPr>
            <p:ph type="sldNum" sz="quarter" idx="5"/>
          </p:nvPr>
        </p:nvSpPr>
        <p:spPr/>
        <p:txBody>
          <a:bodyPr/>
          <a:lstStyle/>
          <a:p>
            <a:fld id="{5E1A1BF3-B45C-9A40-9E39-196CA2FEDD24}" type="slidenum">
              <a:rPr lang="tr-TR" smtClean="0"/>
              <a:t>21</a:t>
            </a:fld>
            <a:endParaRPr lang="tr-TR"/>
          </a:p>
        </p:txBody>
      </p:sp>
    </p:spTree>
    <p:extLst>
      <p:ext uri="{BB962C8B-B14F-4D97-AF65-F5344CB8AC3E}">
        <p14:creationId xmlns:p14="http://schemas.microsoft.com/office/powerpoint/2010/main" val="2030302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EF899-1927-C5B5-F8B4-C7AE1D6FBECC}"/>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93DE6133-DE91-5376-332B-4FB5F0E276D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CD0C7D4A-1DE4-AFDB-BE40-0889216D9A2B}"/>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7E25FF65-2F7D-E30A-2F5F-6FDF850A903C}"/>
              </a:ext>
            </a:extLst>
          </p:cNvPr>
          <p:cNvSpPr>
            <a:spLocks noGrp="1"/>
          </p:cNvSpPr>
          <p:nvPr>
            <p:ph type="sldNum" sz="quarter" idx="5"/>
          </p:nvPr>
        </p:nvSpPr>
        <p:spPr/>
        <p:txBody>
          <a:bodyPr/>
          <a:lstStyle/>
          <a:p>
            <a:fld id="{5E1A1BF3-B45C-9A40-9E39-196CA2FEDD24}" type="slidenum">
              <a:rPr lang="tr-TR" smtClean="0"/>
              <a:t>22</a:t>
            </a:fld>
            <a:endParaRPr lang="tr-TR"/>
          </a:p>
        </p:txBody>
      </p:sp>
    </p:spTree>
    <p:extLst>
      <p:ext uri="{BB962C8B-B14F-4D97-AF65-F5344CB8AC3E}">
        <p14:creationId xmlns:p14="http://schemas.microsoft.com/office/powerpoint/2010/main" val="600595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7A2E8-1242-6A3A-4C86-2EA2A77B0F3B}"/>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0FF2ECC5-EEA0-FCBD-BE0E-F08158CE6FAB}"/>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AFB17DAB-57F4-315A-32EC-01A64CCC3B88}"/>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D3930839-F56B-922A-4CEC-FA19F65C06D9}"/>
              </a:ext>
            </a:extLst>
          </p:cNvPr>
          <p:cNvSpPr>
            <a:spLocks noGrp="1"/>
          </p:cNvSpPr>
          <p:nvPr>
            <p:ph type="sldNum" sz="quarter" idx="5"/>
          </p:nvPr>
        </p:nvSpPr>
        <p:spPr/>
        <p:txBody>
          <a:bodyPr/>
          <a:lstStyle/>
          <a:p>
            <a:fld id="{5E1A1BF3-B45C-9A40-9E39-196CA2FEDD24}" type="slidenum">
              <a:rPr lang="tr-TR" smtClean="0"/>
              <a:t>23</a:t>
            </a:fld>
            <a:endParaRPr lang="tr-TR"/>
          </a:p>
        </p:txBody>
      </p:sp>
    </p:spTree>
    <p:extLst>
      <p:ext uri="{BB962C8B-B14F-4D97-AF65-F5344CB8AC3E}">
        <p14:creationId xmlns:p14="http://schemas.microsoft.com/office/powerpoint/2010/main" val="3827600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6CAAA-34E0-E818-54F4-4D354D67B22F}"/>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3F813CD-8B90-D805-1634-DA043C793611}"/>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5FC0AEF-8799-C8E6-3F95-11C39092DA69}"/>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B7BE1D49-0184-9131-CF3D-DD9F03147FD0}"/>
              </a:ext>
            </a:extLst>
          </p:cNvPr>
          <p:cNvSpPr>
            <a:spLocks noGrp="1"/>
          </p:cNvSpPr>
          <p:nvPr>
            <p:ph type="sldNum" sz="quarter" idx="5"/>
          </p:nvPr>
        </p:nvSpPr>
        <p:spPr/>
        <p:txBody>
          <a:bodyPr/>
          <a:lstStyle/>
          <a:p>
            <a:fld id="{5E1A1BF3-B45C-9A40-9E39-196CA2FEDD24}" type="slidenum">
              <a:rPr lang="tr-TR" smtClean="0"/>
              <a:t>24</a:t>
            </a:fld>
            <a:endParaRPr lang="tr-TR"/>
          </a:p>
        </p:txBody>
      </p:sp>
    </p:spTree>
    <p:extLst>
      <p:ext uri="{BB962C8B-B14F-4D97-AF65-F5344CB8AC3E}">
        <p14:creationId xmlns:p14="http://schemas.microsoft.com/office/powerpoint/2010/main" val="3181600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B0106-A55D-A2F2-095A-CF284525ECB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CBA0EFE8-007B-7ECB-1FA6-2FB0324ED300}"/>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9D49A25-B919-7D81-F7D2-E4DC268D512C}"/>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A646CF99-576D-624D-35DE-79C52C95B1BF}"/>
              </a:ext>
            </a:extLst>
          </p:cNvPr>
          <p:cNvSpPr>
            <a:spLocks noGrp="1"/>
          </p:cNvSpPr>
          <p:nvPr>
            <p:ph type="sldNum" sz="quarter" idx="5"/>
          </p:nvPr>
        </p:nvSpPr>
        <p:spPr/>
        <p:txBody>
          <a:bodyPr/>
          <a:lstStyle/>
          <a:p>
            <a:fld id="{5E1A1BF3-B45C-9A40-9E39-196CA2FEDD24}" type="slidenum">
              <a:rPr lang="tr-TR" smtClean="0"/>
              <a:t>25</a:t>
            </a:fld>
            <a:endParaRPr lang="tr-TR"/>
          </a:p>
        </p:txBody>
      </p:sp>
    </p:spTree>
    <p:extLst>
      <p:ext uri="{BB962C8B-B14F-4D97-AF65-F5344CB8AC3E}">
        <p14:creationId xmlns:p14="http://schemas.microsoft.com/office/powerpoint/2010/main" val="1691449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DF74A-78F6-7623-A6B4-88B08C8E6060}"/>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1D247854-8CB9-7B61-DFD5-75AB4D4EF697}"/>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C3E434EE-3FDD-A8D6-9692-E4D3673E47ED}"/>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E5CB83AA-B325-B9E3-E95E-03C147BBC98F}"/>
              </a:ext>
            </a:extLst>
          </p:cNvPr>
          <p:cNvSpPr>
            <a:spLocks noGrp="1"/>
          </p:cNvSpPr>
          <p:nvPr>
            <p:ph type="sldNum" sz="quarter" idx="5"/>
          </p:nvPr>
        </p:nvSpPr>
        <p:spPr/>
        <p:txBody>
          <a:bodyPr/>
          <a:lstStyle/>
          <a:p>
            <a:fld id="{5E1A1BF3-B45C-9A40-9E39-196CA2FEDD24}" type="slidenum">
              <a:rPr lang="tr-TR" smtClean="0"/>
              <a:t>26</a:t>
            </a:fld>
            <a:endParaRPr lang="tr-TR"/>
          </a:p>
        </p:txBody>
      </p:sp>
    </p:spTree>
    <p:extLst>
      <p:ext uri="{BB962C8B-B14F-4D97-AF65-F5344CB8AC3E}">
        <p14:creationId xmlns:p14="http://schemas.microsoft.com/office/powerpoint/2010/main" val="620268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30553-B295-E7F4-92CB-3A9E6AE75A6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3B95C64-E7B5-2814-2A4B-AA4CE6ECFD8F}"/>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7B8707C-7EE7-6A05-A124-7F1C789280D7}"/>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37D02CD5-40FD-0E6B-5789-9835653DA08F}"/>
              </a:ext>
            </a:extLst>
          </p:cNvPr>
          <p:cNvSpPr>
            <a:spLocks noGrp="1"/>
          </p:cNvSpPr>
          <p:nvPr>
            <p:ph type="sldNum" sz="quarter" idx="5"/>
          </p:nvPr>
        </p:nvSpPr>
        <p:spPr/>
        <p:txBody>
          <a:bodyPr/>
          <a:lstStyle/>
          <a:p>
            <a:fld id="{5E1A1BF3-B45C-9A40-9E39-196CA2FEDD24}" type="slidenum">
              <a:rPr lang="tr-TR" smtClean="0"/>
              <a:t>27</a:t>
            </a:fld>
            <a:endParaRPr lang="tr-TR"/>
          </a:p>
        </p:txBody>
      </p:sp>
    </p:spTree>
    <p:extLst>
      <p:ext uri="{BB962C8B-B14F-4D97-AF65-F5344CB8AC3E}">
        <p14:creationId xmlns:p14="http://schemas.microsoft.com/office/powerpoint/2010/main" val="4156476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442D0-8313-6C3A-C75B-4BDF314A9A3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BAC3348D-BD8D-6CA9-071D-D8ABAE0E8800}"/>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E8010238-E0FE-0814-63A6-4ACDA9112A34}"/>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5523AD62-9418-432D-981A-1AEE3566C403}"/>
              </a:ext>
            </a:extLst>
          </p:cNvPr>
          <p:cNvSpPr>
            <a:spLocks noGrp="1"/>
          </p:cNvSpPr>
          <p:nvPr>
            <p:ph type="sldNum" sz="quarter" idx="5"/>
          </p:nvPr>
        </p:nvSpPr>
        <p:spPr/>
        <p:txBody>
          <a:bodyPr/>
          <a:lstStyle/>
          <a:p>
            <a:fld id="{5E1A1BF3-B45C-9A40-9E39-196CA2FEDD24}" type="slidenum">
              <a:rPr lang="tr-TR" smtClean="0"/>
              <a:t>28</a:t>
            </a:fld>
            <a:endParaRPr lang="tr-TR"/>
          </a:p>
        </p:txBody>
      </p:sp>
    </p:spTree>
    <p:extLst>
      <p:ext uri="{BB962C8B-B14F-4D97-AF65-F5344CB8AC3E}">
        <p14:creationId xmlns:p14="http://schemas.microsoft.com/office/powerpoint/2010/main" val="788409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D0858-46FF-29FC-A005-C48A4BBCA6AA}"/>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40CFB464-5656-6BD7-B1B1-F1B22ABEB2D8}"/>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7797D51-3967-F4D1-8948-ED14A1738D4F}"/>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60AAB4B9-DF06-5467-91A4-66C7D33060F6}"/>
              </a:ext>
            </a:extLst>
          </p:cNvPr>
          <p:cNvSpPr>
            <a:spLocks noGrp="1"/>
          </p:cNvSpPr>
          <p:nvPr>
            <p:ph type="sldNum" sz="quarter" idx="5"/>
          </p:nvPr>
        </p:nvSpPr>
        <p:spPr/>
        <p:txBody>
          <a:bodyPr/>
          <a:lstStyle/>
          <a:p>
            <a:fld id="{5E1A1BF3-B45C-9A40-9E39-196CA2FEDD24}" type="slidenum">
              <a:rPr lang="tr-TR" smtClean="0"/>
              <a:t>4</a:t>
            </a:fld>
            <a:endParaRPr lang="tr-TR"/>
          </a:p>
        </p:txBody>
      </p:sp>
    </p:spTree>
    <p:extLst>
      <p:ext uri="{BB962C8B-B14F-4D97-AF65-F5344CB8AC3E}">
        <p14:creationId xmlns:p14="http://schemas.microsoft.com/office/powerpoint/2010/main" val="395363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3DCD7-0CBE-D6E6-4F1F-BEFD67076286}"/>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B3133394-E547-4B23-F640-2C2A894FDA5F}"/>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BA99B859-2657-786B-27DB-B5CB54FC2F82}"/>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900F9101-1ECE-10EA-E4B2-208C2E247439}"/>
              </a:ext>
            </a:extLst>
          </p:cNvPr>
          <p:cNvSpPr>
            <a:spLocks noGrp="1"/>
          </p:cNvSpPr>
          <p:nvPr>
            <p:ph type="sldNum" sz="quarter" idx="5"/>
          </p:nvPr>
        </p:nvSpPr>
        <p:spPr/>
        <p:txBody>
          <a:bodyPr/>
          <a:lstStyle/>
          <a:p>
            <a:fld id="{5E1A1BF3-B45C-9A40-9E39-196CA2FEDD24}" type="slidenum">
              <a:rPr lang="tr-TR" smtClean="0"/>
              <a:t>5</a:t>
            </a:fld>
            <a:endParaRPr lang="tr-TR"/>
          </a:p>
        </p:txBody>
      </p:sp>
    </p:spTree>
    <p:extLst>
      <p:ext uri="{BB962C8B-B14F-4D97-AF65-F5344CB8AC3E}">
        <p14:creationId xmlns:p14="http://schemas.microsoft.com/office/powerpoint/2010/main" val="4276317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AA9D7-4064-5FB9-88F9-369B7ECF8A0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5F47DC89-3C3D-D16A-F773-31A42DF72ECB}"/>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1FE70C99-C4C8-A3F4-2C8C-59AFDC1C7B0D}"/>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B38F91ED-CFB9-DEA4-9D68-F49786B331EE}"/>
              </a:ext>
            </a:extLst>
          </p:cNvPr>
          <p:cNvSpPr>
            <a:spLocks noGrp="1"/>
          </p:cNvSpPr>
          <p:nvPr>
            <p:ph type="sldNum" sz="quarter" idx="5"/>
          </p:nvPr>
        </p:nvSpPr>
        <p:spPr/>
        <p:txBody>
          <a:bodyPr/>
          <a:lstStyle/>
          <a:p>
            <a:fld id="{5E1A1BF3-B45C-9A40-9E39-196CA2FEDD24}" type="slidenum">
              <a:rPr lang="tr-TR" smtClean="0"/>
              <a:t>6</a:t>
            </a:fld>
            <a:endParaRPr lang="tr-TR"/>
          </a:p>
        </p:txBody>
      </p:sp>
    </p:spTree>
    <p:extLst>
      <p:ext uri="{BB962C8B-B14F-4D97-AF65-F5344CB8AC3E}">
        <p14:creationId xmlns:p14="http://schemas.microsoft.com/office/powerpoint/2010/main" val="1221655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3DCD7-0CBE-D6E6-4F1F-BEFD67076286}"/>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B3133394-E547-4B23-F640-2C2A894FDA5F}"/>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BA99B859-2657-786B-27DB-B5CB54FC2F82}"/>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900F9101-1ECE-10EA-E4B2-208C2E247439}"/>
              </a:ext>
            </a:extLst>
          </p:cNvPr>
          <p:cNvSpPr>
            <a:spLocks noGrp="1"/>
          </p:cNvSpPr>
          <p:nvPr>
            <p:ph type="sldNum" sz="quarter" idx="5"/>
          </p:nvPr>
        </p:nvSpPr>
        <p:spPr/>
        <p:txBody>
          <a:bodyPr/>
          <a:lstStyle/>
          <a:p>
            <a:fld id="{5E1A1BF3-B45C-9A40-9E39-196CA2FEDD24}" type="slidenum">
              <a:rPr lang="tr-TR" smtClean="0"/>
              <a:t>7</a:t>
            </a:fld>
            <a:endParaRPr lang="tr-TR"/>
          </a:p>
        </p:txBody>
      </p:sp>
    </p:spTree>
    <p:extLst>
      <p:ext uri="{BB962C8B-B14F-4D97-AF65-F5344CB8AC3E}">
        <p14:creationId xmlns:p14="http://schemas.microsoft.com/office/powerpoint/2010/main" val="4276317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3B757-B2E8-A1CE-65B9-642CC430F6B7}"/>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E7D5801E-6047-7375-91AC-39B59B5C57D1}"/>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774CADA-D278-3357-872B-C084C11EA404}"/>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0A6ABB0D-045D-300B-FC92-4A0346628F1B}"/>
              </a:ext>
            </a:extLst>
          </p:cNvPr>
          <p:cNvSpPr>
            <a:spLocks noGrp="1"/>
          </p:cNvSpPr>
          <p:nvPr>
            <p:ph type="sldNum" sz="quarter" idx="5"/>
          </p:nvPr>
        </p:nvSpPr>
        <p:spPr/>
        <p:txBody>
          <a:bodyPr/>
          <a:lstStyle/>
          <a:p>
            <a:fld id="{5E1A1BF3-B45C-9A40-9E39-196CA2FEDD24}" type="slidenum">
              <a:rPr lang="tr-TR" smtClean="0"/>
              <a:t>8</a:t>
            </a:fld>
            <a:endParaRPr lang="tr-TR"/>
          </a:p>
        </p:txBody>
      </p:sp>
    </p:spTree>
    <p:extLst>
      <p:ext uri="{BB962C8B-B14F-4D97-AF65-F5344CB8AC3E}">
        <p14:creationId xmlns:p14="http://schemas.microsoft.com/office/powerpoint/2010/main" val="3466755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14AF5-3689-B331-4624-F04A5D2C3626}"/>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5015457F-0DB3-2F9F-F127-1BCD66676E7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60293FF4-472E-48F7-B530-3B1998FFE93C}"/>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1E140D1B-A291-47D7-4BBB-97EF6A211826}"/>
              </a:ext>
            </a:extLst>
          </p:cNvPr>
          <p:cNvSpPr>
            <a:spLocks noGrp="1"/>
          </p:cNvSpPr>
          <p:nvPr>
            <p:ph type="sldNum" sz="quarter" idx="5"/>
          </p:nvPr>
        </p:nvSpPr>
        <p:spPr/>
        <p:txBody>
          <a:bodyPr/>
          <a:lstStyle/>
          <a:p>
            <a:fld id="{5E1A1BF3-B45C-9A40-9E39-196CA2FEDD24}" type="slidenum">
              <a:rPr lang="tr-TR" smtClean="0"/>
              <a:t>9</a:t>
            </a:fld>
            <a:endParaRPr lang="tr-TR"/>
          </a:p>
        </p:txBody>
      </p:sp>
    </p:spTree>
    <p:extLst>
      <p:ext uri="{BB962C8B-B14F-4D97-AF65-F5344CB8AC3E}">
        <p14:creationId xmlns:p14="http://schemas.microsoft.com/office/powerpoint/2010/main" val="1626074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26F9E-CD88-6C5A-604F-A23E5C0E3F24}"/>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A2F5EDE-5747-B7D5-7590-87BCAE17C7E2}"/>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DEB6C42-A226-A339-4C21-88FFB82485DB}"/>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4844967C-6F0D-0E19-542C-886C90DF2449}"/>
              </a:ext>
            </a:extLst>
          </p:cNvPr>
          <p:cNvSpPr>
            <a:spLocks noGrp="1"/>
          </p:cNvSpPr>
          <p:nvPr>
            <p:ph type="sldNum" sz="quarter" idx="5"/>
          </p:nvPr>
        </p:nvSpPr>
        <p:spPr/>
        <p:txBody>
          <a:bodyPr/>
          <a:lstStyle/>
          <a:p>
            <a:fld id="{5E1A1BF3-B45C-9A40-9E39-196CA2FEDD24}" type="slidenum">
              <a:rPr lang="tr-TR" smtClean="0"/>
              <a:t>10</a:t>
            </a:fld>
            <a:endParaRPr lang="tr-TR"/>
          </a:p>
        </p:txBody>
      </p:sp>
    </p:spTree>
    <p:extLst>
      <p:ext uri="{BB962C8B-B14F-4D97-AF65-F5344CB8AC3E}">
        <p14:creationId xmlns:p14="http://schemas.microsoft.com/office/powerpoint/2010/main" val="1091898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8EF7C0-27F4-1D18-3EDF-64FBBA32684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37E7454-F1A0-CDAF-5E53-01B7ED5F1A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637E12D-E640-FD13-033C-29C99BD71B6E}"/>
              </a:ext>
            </a:extLst>
          </p:cNvPr>
          <p:cNvSpPr>
            <a:spLocks noGrp="1"/>
          </p:cNvSpPr>
          <p:nvPr>
            <p:ph type="dt" sz="half" idx="10"/>
          </p:nvPr>
        </p:nvSpPr>
        <p:spPr/>
        <p:txBody>
          <a:bodyPr/>
          <a:lstStyle/>
          <a:p>
            <a:fld id="{BAD530FC-BE23-E340-8E39-B3B7D0C61DBF}" type="datetimeFigureOut">
              <a:rPr lang="tr-TR" smtClean="0"/>
              <a:t>12.08.2025</a:t>
            </a:fld>
            <a:endParaRPr lang="tr-TR"/>
          </a:p>
        </p:txBody>
      </p:sp>
      <p:sp>
        <p:nvSpPr>
          <p:cNvPr id="5" name="Alt Bilgi Yer Tutucusu 4">
            <a:extLst>
              <a:ext uri="{FF2B5EF4-FFF2-40B4-BE49-F238E27FC236}">
                <a16:creationId xmlns:a16="http://schemas.microsoft.com/office/drawing/2014/main" id="{E280B8B9-B565-628C-04E1-BD6A944F3B2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3DAA68B-4545-78FD-3BE7-64783C463012}"/>
              </a:ext>
            </a:extLst>
          </p:cNvPr>
          <p:cNvSpPr>
            <a:spLocks noGrp="1"/>
          </p:cNvSpPr>
          <p:nvPr>
            <p:ph type="sldNum" sz="quarter" idx="12"/>
          </p:nvPr>
        </p:nvSpPr>
        <p:spPr/>
        <p:txBody>
          <a:bodyPr/>
          <a:lstStyle/>
          <a:p>
            <a:fld id="{1CC9CAF5-243E-0540-B834-58F50733AC15}" type="slidenum">
              <a:rPr lang="tr-TR" smtClean="0"/>
              <a:t>‹#›</a:t>
            </a:fld>
            <a:endParaRPr lang="tr-TR"/>
          </a:p>
        </p:txBody>
      </p:sp>
    </p:spTree>
    <p:extLst>
      <p:ext uri="{BB962C8B-B14F-4D97-AF65-F5344CB8AC3E}">
        <p14:creationId xmlns:p14="http://schemas.microsoft.com/office/powerpoint/2010/main" val="3531362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736EE6-729C-23A8-55D9-4348B1F3985E}"/>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7A468A7-A0DA-FC0A-B47F-AACDFEA1863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296F6A5-9410-0093-F451-F06803DBF63B}"/>
              </a:ext>
            </a:extLst>
          </p:cNvPr>
          <p:cNvSpPr>
            <a:spLocks noGrp="1"/>
          </p:cNvSpPr>
          <p:nvPr>
            <p:ph type="dt" sz="half" idx="10"/>
          </p:nvPr>
        </p:nvSpPr>
        <p:spPr/>
        <p:txBody>
          <a:bodyPr/>
          <a:lstStyle/>
          <a:p>
            <a:fld id="{BAD530FC-BE23-E340-8E39-B3B7D0C61DBF}" type="datetimeFigureOut">
              <a:rPr lang="tr-TR" smtClean="0"/>
              <a:t>12.08.2025</a:t>
            </a:fld>
            <a:endParaRPr lang="tr-TR"/>
          </a:p>
        </p:txBody>
      </p:sp>
      <p:sp>
        <p:nvSpPr>
          <p:cNvPr id="5" name="Alt Bilgi Yer Tutucusu 4">
            <a:extLst>
              <a:ext uri="{FF2B5EF4-FFF2-40B4-BE49-F238E27FC236}">
                <a16:creationId xmlns:a16="http://schemas.microsoft.com/office/drawing/2014/main" id="{12388048-E35D-9B5B-B3D1-8E91C2885C5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05A5429-0041-DC8B-F3B2-E233C16C99AD}"/>
              </a:ext>
            </a:extLst>
          </p:cNvPr>
          <p:cNvSpPr>
            <a:spLocks noGrp="1"/>
          </p:cNvSpPr>
          <p:nvPr>
            <p:ph type="sldNum" sz="quarter" idx="12"/>
          </p:nvPr>
        </p:nvSpPr>
        <p:spPr/>
        <p:txBody>
          <a:bodyPr/>
          <a:lstStyle/>
          <a:p>
            <a:fld id="{1CC9CAF5-243E-0540-B834-58F50733AC15}" type="slidenum">
              <a:rPr lang="tr-TR" smtClean="0"/>
              <a:t>‹#›</a:t>
            </a:fld>
            <a:endParaRPr lang="tr-TR"/>
          </a:p>
        </p:txBody>
      </p:sp>
    </p:spTree>
    <p:extLst>
      <p:ext uri="{BB962C8B-B14F-4D97-AF65-F5344CB8AC3E}">
        <p14:creationId xmlns:p14="http://schemas.microsoft.com/office/powerpoint/2010/main" val="4174424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C95E675-FBAA-851A-25B6-E2169145C0A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ED87B5D-4CCB-D489-F147-9ABFC811C73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27A7E55-4E3E-F653-B72A-B8E1AE4D22E3}"/>
              </a:ext>
            </a:extLst>
          </p:cNvPr>
          <p:cNvSpPr>
            <a:spLocks noGrp="1"/>
          </p:cNvSpPr>
          <p:nvPr>
            <p:ph type="dt" sz="half" idx="10"/>
          </p:nvPr>
        </p:nvSpPr>
        <p:spPr/>
        <p:txBody>
          <a:bodyPr/>
          <a:lstStyle/>
          <a:p>
            <a:fld id="{BAD530FC-BE23-E340-8E39-B3B7D0C61DBF}" type="datetimeFigureOut">
              <a:rPr lang="tr-TR" smtClean="0"/>
              <a:t>12.08.2025</a:t>
            </a:fld>
            <a:endParaRPr lang="tr-TR"/>
          </a:p>
        </p:txBody>
      </p:sp>
      <p:sp>
        <p:nvSpPr>
          <p:cNvPr id="5" name="Alt Bilgi Yer Tutucusu 4">
            <a:extLst>
              <a:ext uri="{FF2B5EF4-FFF2-40B4-BE49-F238E27FC236}">
                <a16:creationId xmlns:a16="http://schemas.microsoft.com/office/drawing/2014/main" id="{20E1163A-D5E6-AB9B-210A-9E1383846D9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E350367-8121-16BA-ABDC-20F947BAA76B}"/>
              </a:ext>
            </a:extLst>
          </p:cNvPr>
          <p:cNvSpPr>
            <a:spLocks noGrp="1"/>
          </p:cNvSpPr>
          <p:nvPr>
            <p:ph type="sldNum" sz="quarter" idx="12"/>
          </p:nvPr>
        </p:nvSpPr>
        <p:spPr/>
        <p:txBody>
          <a:bodyPr/>
          <a:lstStyle/>
          <a:p>
            <a:fld id="{1CC9CAF5-243E-0540-B834-58F50733AC15}" type="slidenum">
              <a:rPr lang="tr-TR" smtClean="0"/>
              <a:t>‹#›</a:t>
            </a:fld>
            <a:endParaRPr lang="tr-TR"/>
          </a:p>
        </p:txBody>
      </p:sp>
    </p:spTree>
    <p:extLst>
      <p:ext uri="{BB962C8B-B14F-4D97-AF65-F5344CB8AC3E}">
        <p14:creationId xmlns:p14="http://schemas.microsoft.com/office/powerpoint/2010/main" val="3874070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68816D-080D-8A00-C60B-29B1EB1E10F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FD9F26C-680B-4C4A-6CBA-88A0BA72117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73002CE-503E-5A76-1507-A4A840DE93D2}"/>
              </a:ext>
            </a:extLst>
          </p:cNvPr>
          <p:cNvSpPr>
            <a:spLocks noGrp="1"/>
          </p:cNvSpPr>
          <p:nvPr>
            <p:ph type="dt" sz="half" idx="10"/>
          </p:nvPr>
        </p:nvSpPr>
        <p:spPr/>
        <p:txBody>
          <a:bodyPr/>
          <a:lstStyle/>
          <a:p>
            <a:fld id="{BAD530FC-BE23-E340-8E39-B3B7D0C61DBF}" type="datetimeFigureOut">
              <a:rPr lang="tr-TR" smtClean="0"/>
              <a:t>12.08.2025</a:t>
            </a:fld>
            <a:endParaRPr lang="tr-TR"/>
          </a:p>
        </p:txBody>
      </p:sp>
      <p:sp>
        <p:nvSpPr>
          <p:cNvPr id="5" name="Alt Bilgi Yer Tutucusu 4">
            <a:extLst>
              <a:ext uri="{FF2B5EF4-FFF2-40B4-BE49-F238E27FC236}">
                <a16:creationId xmlns:a16="http://schemas.microsoft.com/office/drawing/2014/main" id="{16C1DAE8-F385-FAC6-FAC5-E76AEA5BD41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B1FAF9F-9A58-396F-A7E8-C72311B6CBBD}"/>
              </a:ext>
            </a:extLst>
          </p:cNvPr>
          <p:cNvSpPr>
            <a:spLocks noGrp="1"/>
          </p:cNvSpPr>
          <p:nvPr>
            <p:ph type="sldNum" sz="quarter" idx="12"/>
          </p:nvPr>
        </p:nvSpPr>
        <p:spPr/>
        <p:txBody>
          <a:bodyPr/>
          <a:lstStyle/>
          <a:p>
            <a:fld id="{1CC9CAF5-243E-0540-B834-58F50733AC15}" type="slidenum">
              <a:rPr lang="tr-TR" smtClean="0"/>
              <a:t>‹#›</a:t>
            </a:fld>
            <a:endParaRPr lang="tr-TR"/>
          </a:p>
        </p:txBody>
      </p:sp>
    </p:spTree>
    <p:extLst>
      <p:ext uri="{BB962C8B-B14F-4D97-AF65-F5344CB8AC3E}">
        <p14:creationId xmlns:p14="http://schemas.microsoft.com/office/powerpoint/2010/main" val="125158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368CE9-0C77-5EC6-4398-03091AD4283A}"/>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CA6183F-67C4-3CC9-AC39-C98F121E1EE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FF3AFBE5-8383-3B82-5007-D6EBCCA1A9D4}"/>
              </a:ext>
            </a:extLst>
          </p:cNvPr>
          <p:cNvSpPr>
            <a:spLocks noGrp="1"/>
          </p:cNvSpPr>
          <p:nvPr>
            <p:ph type="dt" sz="half" idx="10"/>
          </p:nvPr>
        </p:nvSpPr>
        <p:spPr/>
        <p:txBody>
          <a:bodyPr/>
          <a:lstStyle/>
          <a:p>
            <a:fld id="{BAD530FC-BE23-E340-8E39-B3B7D0C61DBF}" type="datetimeFigureOut">
              <a:rPr lang="tr-TR" smtClean="0"/>
              <a:t>12.08.2025</a:t>
            </a:fld>
            <a:endParaRPr lang="tr-TR"/>
          </a:p>
        </p:txBody>
      </p:sp>
      <p:sp>
        <p:nvSpPr>
          <p:cNvPr id="5" name="Alt Bilgi Yer Tutucusu 4">
            <a:extLst>
              <a:ext uri="{FF2B5EF4-FFF2-40B4-BE49-F238E27FC236}">
                <a16:creationId xmlns:a16="http://schemas.microsoft.com/office/drawing/2014/main" id="{921D7763-0B44-9E3A-D687-56E2E89C3AC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21CFB3A-A369-EEDF-6E21-8ED9A1E263C0}"/>
              </a:ext>
            </a:extLst>
          </p:cNvPr>
          <p:cNvSpPr>
            <a:spLocks noGrp="1"/>
          </p:cNvSpPr>
          <p:nvPr>
            <p:ph type="sldNum" sz="quarter" idx="12"/>
          </p:nvPr>
        </p:nvSpPr>
        <p:spPr/>
        <p:txBody>
          <a:bodyPr/>
          <a:lstStyle/>
          <a:p>
            <a:fld id="{1CC9CAF5-243E-0540-B834-58F50733AC15}" type="slidenum">
              <a:rPr lang="tr-TR" smtClean="0"/>
              <a:t>‹#›</a:t>
            </a:fld>
            <a:endParaRPr lang="tr-TR"/>
          </a:p>
        </p:txBody>
      </p:sp>
    </p:spTree>
    <p:extLst>
      <p:ext uri="{BB962C8B-B14F-4D97-AF65-F5344CB8AC3E}">
        <p14:creationId xmlns:p14="http://schemas.microsoft.com/office/powerpoint/2010/main" val="2130392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67BA6B-5D00-0772-F8F6-059C35620FC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7178D20-AF8A-5C33-1843-A3C678D4D5C6}"/>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AD39A90B-61B8-0702-7E1A-9B213C37898A}"/>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A94C42FB-9D43-EECC-1367-777ED40E5A4A}"/>
              </a:ext>
            </a:extLst>
          </p:cNvPr>
          <p:cNvSpPr>
            <a:spLocks noGrp="1"/>
          </p:cNvSpPr>
          <p:nvPr>
            <p:ph type="dt" sz="half" idx="10"/>
          </p:nvPr>
        </p:nvSpPr>
        <p:spPr/>
        <p:txBody>
          <a:bodyPr/>
          <a:lstStyle/>
          <a:p>
            <a:fld id="{BAD530FC-BE23-E340-8E39-B3B7D0C61DBF}" type="datetimeFigureOut">
              <a:rPr lang="tr-TR" smtClean="0"/>
              <a:t>12.08.2025</a:t>
            </a:fld>
            <a:endParaRPr lang="tr-TR"/>
          </a:p>
        </p:txBody>
      </p:sp>
      <p:sp>
        <p:nvSpPr>
          <p:cNvPr id="6" name="Alt Bilgi Yer Tutucusu 5">
            <a:extLst>
              <a:ext uri="{FF2B5EF4-FFF2-40B4-BE49-F238E27FC236}">
                <a16:creationId xmlns:a16="http://schemas.microsoft.com/office/drawing/2014/main" id="{E6533929-FD53-555A-6D08-C451D48BAA6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2CCD6E6-9809-7D3D-C7A1-CC207744F152}"/>
              </a:ext>
            </a:extLst>
          </p:cNvPr>
          <p:cNvSpPr>
            <a:spLocks noGrp="1"/>
          </p:cNvSpPr>
          <p:nvPr>
            <p:ph type="sldNum" sz="quarter" idx="12"/>
          </p:nvPr>
        </p:nvSpPr>
        <p:spPr/>
        <p:txBody>
          <a:bodyPr/>
          <a:lstStyle/>
          <a:p>
            <a:fld id="{1CC9CAF5-243E-0540-B834-58F50733AC15}" type="slidenum">
              <a:rPr lang="tr-TR" smtClean="0"/>
              <a:t>‹#›</a:t>
            </a:fld>
            <a:endParaRPr lang="tr-TR"/>
          </a:p>
        </p:txBody>
      </p:sp>
    </p:spTree>
    <p:extLst>
      <p:ext uri="{BB962C8B-B14F-4D97-AF65-F5344CB8AC3E}">
        <p14:creationId xmlns:p14="http://schemas.microsoft.com/office/powerpoint/2010/main" val="1453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9EBC06-3DC1-DEB6-265D-73CC96EE317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BF9E9C9-41F6-D48D-1D90-1FC8088741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B7816E12-46F7-9795-BF22-03FCBF769035}"/>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A193198-085D-20FF-842E-76ABED30FB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15EF6B9A-CB74-872F-D471-4B84F0D39EC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6FE64BFD-F4E4-2328-5DB2-40B370AA4932}"/>
              </a:ext>
            </a:extLst>
          </p:cNvPr>
          <p:cNvSpPr>
            <a:spLocks noGrp="1"/>
          </p:cNvSpPr>
          <p:nvPr>
            <p:ph type="dt" sz="half" idx="10"/>
          </p:nvPr>
        </p:nvSpPr>
        <p:spPr/>
        <p:txBody>
          <a:bodyPr/>
          <a:lstStyle/>
          <a:p>
            <a:fld id="{BAD530FC-BE23-E340-8E39-B3B7D0C61DBF}" type="datetimeFigureOut">
              <a:rPr lang="tr-TR" smtClean="0"/>
              <a:t>12.08.2025</a:t>
            </a:fld>
            <a:endParaRPr lang="tr-TR"/>
          </a:p>
        </p:txBody>
      </p:sp>
      <p:sp>
        <p:nvSpPr>
          <p:cNvPr id="8" name="Alt Bilgi Yer Tutucusu 7">
            <a:extLst>
              <a:ext uri="{FF2B5EF4-FFF2-40B4-BE49-F238E27FC236}">
                <a16:creationId xmlns:a16="http://schemas.microsoft.com/office/drawing/2014/main" id="{2812CF7F-3EAE-1159-00AE-1EB48210D9A9}"/>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5B5AFD52-0E6F-38F1-376C-4622D2C3CF22}"/>
              </a:ext>
            </a:extLst>
          </p:cNvPr>
          <p:cNvSpPr>
            <a:spLocks noGrp="1"/>
          </p:cNvSpPr>
          <p:nvPr>
            <p:ph type="sldNum" sz="quarter" idx="12"/>
          </p:nvPr>
        </p:nvSpPr>
        <p:spPr/>
        <p:txBody>
          <a:bodyPr/>
          <a:lstStyle/>
          <a:p>
            <a:fld id="{1CC9CAF5-243E-0540-B834-58F50733AC15}" type="slidenum">
              <a:rPr lang="tr-TR" smtClean="0"/>
              <a:t>‹#›</a:t>
            </a:fld>
            <a:endParaRPr lang="tr-TR"/>
          </a:p>
        </p:txBody>
      </p:sp>
    </p:spTree>
    <p:extLst>
      <p:ext uri="{BB962C8B-B14F-4D97-AF65-F5344CB8AC3E}">
        <p14:creationId xmlns:p14="http://schemas.microsoft.com/office/powerpoint/2010/main" val="131451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3EEB21-7981-9120-153C-E6398FDE7426}"/>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4960AF8-6592-120E-A063-67672B31D284}"/>
              </a:ext>
            </a:extLst>
          </p:cNvPr>
          <p:cNvSpPr>
            <a:spLocks noGrp="1"/>
          </p:cNvSpPr>
          <p:nvPr>
            <p:ph type="dt" sz="half" idx="10"/>
          </p:nvPr>
        </p:nvSpPr>
        <p:spPr/>
        <p:txBody>
          <a:bodyPr/>
          <a:lstStyle/>
          <a:p>
            <a:fld id="{BAD530FC-BE23-E340-8E39-B3B7D0C61DBF}" type="datetimeFigureOut">
              <a:rPr lang="tr-TR" smtClean="0"/>
              <a:t>12.08.2025</a:t>
            </a:fld>
            <a:endParaRPr lang="tr-TR"/>
          </a:p>
        </p:txBody>
      </p:sp>
      <p:sp>
        <p:nvSpPr>
          <p:cNvPr id="4" name="Alt Bilgi Yer Tutucusu 3">
            <a:extLst>
              <a:ext uri="{FF2B5EF4-FFF2-40B4-BE49-F238E27FC236}">
                <a16:creationId xmlns:a16="http://schemas.microsoft.com/office/drawing/2014/main" id="{5C817E2B-7FA6-38D3-AF90-ED62BAAB6896}"/>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DC823BD3-63EB-5F1C-2C50-0B9F5AE2BAB3}"/>
              </a:ext>
            </a:extLst>
          </p:cNvPr>
          <p:cNvSpPr>
            <a:spLocks noGrp="1"/>
          </p:cNvSpPr>
          <p:nvPr>
            <p:ph type="sldNum" sz="quarter" idx="12"/>
          </p:nvPr>
        </p:nvSpPr>
        <p:spPr/>
        <p:txBody>
          <a:bodyPr/>
          <a:lstStyle/>
          <a:p>
            <a:fld id="{1CC9CAF5-243E-0540-B834-58F50733AC15}" type="slidenum">
              <a:rPr lang="tr-TR" smtClean="0"/>
              <a:t>‹#›</a:t>
            </a:fld>
            <a:endParaRPr lang="tr-TR"/>
          </a:p>
        </p:txBody>
      </p:sp>
    </p:spTree>
    <p:extLst>
      <p:ext uri="{BB962C8B-B14F-4D97-AF65-F5344CB8AC3E}">
        <p14:creationId xmlns:p14="http://schemas.microsoft.com/office/powerpoint/2010/main" val="4029343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3E5D30D-D04B-6108-5F64-E0F1688D165C}"/>
              </a:ext>
            </a:extLst>
          </p:cNvPr>
          <p:cNvSpPr>
            <a:spLocks noGrp="1"/>
          </p:cNvSpPr>
          <p:nvPr>
            <p:ph type="dt" sz="half" idx="10"/>
          </p:nvPr>
        </p:nvSpPr>
        <p:spPr/>
        <p:txBody>
          <a:bodyPr/>
          <a:lstStyle/>
          <a:p>
            <a:fld id="{BAD530FC-BE23-E340-8E39-B3B7D0C61DBF}" type="datetimeFigureOut">
              <a:rPr lang="tr-TR" smtClean="0"/>
              <a:t>12.08.2025</a:t>
            </a:fld>
            <a:endParaRPr lang="tr-TR"/>
          </a:p>
        </p:txBody>
      </p:sp>
      <p:sp>
        <p:nvSpPr>
          <p:cNvPr id="3" name="Alt Bilgi Yer Tutucusu 2">
            <a:extLst>
              <a:ext uri="{FF2B5EF4-FFF2-40B4-BE49-F238E27FC236}">
                <a16:creationId xmlns:a16="http://schemas.microsoft.com/office/drawing/2014/main" id="{78AD2680-99DE-4614-DD93-41940BBCAFBC}"/>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0C765B7-719A-BCFF-11EC-FEF5F60D50EA}"/>
              </a:ext>
            </a:extLst>
          </p:cNvPr>
          <p:cNvSpPr>
            <a:spLocks noGrp="1"/>
          </p:cNvSpPr>
          <p:nvPr>
            <p:ph type="sldNum" sz="quarter" idx="12"/>
          </p:nvPr>
        </p:nvSpPr>
        <p:spPr/>
        <p:txBody>
          <a:bodyPr/>
          <a:lstStyle/>
          <a:p>
            <a:fld id="{1CC9CAF5-243E-0540-B834-58F50733AC15}" type="slidenum">
              <a:rPr lang="tr-TR" smtClean="0"/>
              <a:t>‹#›</a:t>
            </a:fld>
            <a:endParaRPr lang="tr-TR"/>
          </a:p>
        </p:txBody>
      </p:sp>
    </p:spTree>
    <p:extLst>
      <p:ext uri="{BB962C8B-B14F-4D97-AF65-F5344CB8AC3E}">
        <p14:creationId xmlns:p14="http://schemas.microsoft.com/office/powerpoint/2010/main" val="364204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D038A7-D681-C263-A7AC-68797E90D53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0AF33EC-D049-44BF-8BEA-6A02C01604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945328D4-40FF-BD98-E267-47A0C05A20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7D0B3BC-990A-408D-08F2-7EEC38572191}"/>
              </a:ext>
            </a:extLst>
          </p:cNvPr>
          <p:cNvSpPr>
            <a:spLocks noGrp="1"/>
          </p:cNvSpPr>
          <p:nvPr>
            <p:ph type="dt" sz="half" idx="10"/>
          </p:nvPr>
        </p:nvSpPr>
        <p:spPr/>
        <p:txBody>
          <a:bodyPr/>
          <a:lstStyle/>
          <a:p>
            <a:fld id="{BAD530FC-BE23-E340-8E39-B3B7D0C61DBF}" type="datetimeFigureOut">
              <a:rPr lang="tr-TR" smtClean="0"/>
              <a:t>12.08.2025</a:t>
            </a:fld>
            <a:endParaRPr lang="tr-TR"/>
          </a:p>
        </p:txBody>
      </p:sp>
      <p:sp>
        <p:nvSpPr>
          <p:cNvPr id="6" name="Alt Bilgi Yer Tutucusu 5">
            <a:extLst>
              <a:ext uri="{FF2B5EF4-FFF2-40B4-BE49-F238E27FC236}">
                <a16:creationId xmlns:a16="http://schemas.microsoft.com/office/drawing/2014/main" id="{41451A56-5951-DE7E-B64B-A7F8D33EDD4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2314489-1D7C-29B2-EBC4-2AB377F6E9D4}"/>
              </a:ext>
            </a:extLst>
          </p:cNvPr>
          <p:cNvSpPr>
            <a:spLocks noGrp="1"/>
          </p:cNvSpPr>
          <p:nvPr>
            <p:ph type="sldNum" sz="quarter" idx="12"/>
          </p:nvPr>
        </p:nvSpPr>
        <p:spPr/>
        <p:txBody>
          <a:bodyPr/>
          <a:lstStyle/>
          <a:p>
            <a:fld id="{1CC9CAF5-243E-0540-B834-58F50733AC15}" type="slidenum">
              <a:rPr lang="tr-TR" smtClean="0"/>
              <a:t>‹#›</a:t>
            </a:fld>
            <a:endParaRPr lang="tr-TR"/>
          </a:p>
        </p:txBody>
      </p:sp>
    </p:spTree>
    <p:extLst>
      <p:ext uri="{BB962C8B-B14F-4D97-AF65-F5344CB8AC3E}">
        <p14:creationId xmlns:p14="http://schemas.microsoft.com/office/powerpoint/2010/main" val="4190902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F51F08-AD62-27E2-937D-103D07415C5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B37D156-81F2-A7E6-A785-072679B9FF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2BDEC382-B19E-6120-B53C-93B559D722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C640596-0F5C-210D-8D5D-4C27D4BFBD63}"/>
              </a:ext>
            </a:extLst>
          </p:cNvPr>
          <p:cNvSpPr>
            <a:spLocks noGrp="1"/>
          </p:cNvSpPr>
          <p:nvPr>
            <p:ph type="dt" sz="half" idx="10"/>
          </p:nvPr>
        </p:nvSpPr>
        <p:spPr/>
        <p:txBody>
          <a:bodyPr/>
          <a:lstStyle/>
          <a:p>
            <a:fld id="{BAD530FC-BE23-E340-8E39-B3B7D0C61DBF}" type="datetimeFigureOut">
              <a:rPr lang="tr-TR" smtClean="0"/>
              <a:t>12.08.2025</a:t>
            </a:fld>
            <a:endParaRPr lang="tr-TR"/>
          </a:p>
        </p:txBody>
      </p:sp>
      <p:sp>
        <p:nvSpPr>
          <p:cNvPr id="6" name="Alt Bilgi Yer Tutucusu 5">
            <a:extLst>
              <a:ext uri="{FF2B5EF4-FFF2-40B4-BE49-F238E27FC236}">
                <a16:creationId xmlns:a16="http://schemas.microsoft.com/office/drawing/2014/main" id="{02A133A0-FD1D-0C29-BF8D-18BE813BC5C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BD780FA-4F38-C9A9-076C-1884D62F5375}"/>
              </a:ext>
            </a:extLst>
          </p:cNvPr>
          <p:cNvSpPr>
            <a:spLocks noGrp="1"/>
          </p:cNvSpPr>
          <p:nvPr>
            <p:ph type="sldNum" sz="quarter" idx="12"/>
          </p:nvPr>
        </p:nvSpPr>
        <p:spPr/>
        <p:txBody>
          <a:bodyPr/>
          <a:lstStyle/>
          <a:p>
            <a:fld id="{1CC9CAF5-243E-0540-B834-58F50733AC15}" type="slidenum">
              <a:rPr lang="tr-TR" smtClean="0"/>
              <a:t>‹#›</a:t>
            </a:fld>
            <a:endParaRPr lang="tr-TR"/>
          </a:p>
        </p:txBody>
      </p:sp>
    </p:spTree>
    <p:extLst>
      <p:ext uri="{BB962C8B-B14F-4D97-AF65-F5344CB8AC3E}">
        <p14:creationId xmlns:p14="http://schemas.microsoft.com/office/powerpoint/2010/main" val="197308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DEA70D8-1F8D-BE68-358E-A0E21755CE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BF18683-C673-8728-8CF6-003BE039F3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26558B0-5D27-8398-17F6-B90C6C281C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AD530FC-BE23-E340-8E39-B3B7D0C61DBF}" type="datetimeFigureOut">
              <a:rPr lang="tr-TR" smtClean="0"/>
              <a:t>12.08.2025</a:t>
            </a:fld>
            <a:endParaRPr lang="tr-TR"/>
          </a:p>
        </p:txBody>
      </p:sp>
      <p:sp>
        <p:nvSpPr>
          <p:cNvPr id="5" name="Alt Bilgi Yer Tutucusu 4">
            <a:extLst>
              <a:ext uri="{FF2B5EF4-FFF2-40B4-BE49-F238E27FC236}">
                <a16:creationId xmlns:a16="http://schemas.microsoft.com/office/drawing/2014/main" id="{0979FE79-DA7E-EC1B-0103-892EFBF7B1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DD4356D7-87E6-3BF3-1DF5-A62760B035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C9CAF5-243E-0540-B834-58F50733AC15}" type="slidenum">
              <a:rPr lang="tr-TR" smtClean="0"/>
              <a:t>‹#›</a:t>
            </a:fld>
            <a:endParaRPr lang="tr-TR"/>
          </a:p>
        </p:txBody>
      </p:sp>
    </p:spTree>
    <p:extLst>
      <p:ext uri="{BB962C8B-B14F-4D97-AF65-F5344CB8AC3E}">
        <p14:creationId xmlns:p14="http://schemas.microsoft.com/office/powerpoint/2010/main" val="404257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metin, yazı tipi, ekran görüntüsü, beyaz içeren bir resim&#10;&#10;Yapay zeka tarafından oluşturulmuş içerik yanlış olabilir.">
            <a:extLst>
              <a:ext uri="{FF2B5EF4-FFF2-40B4-BE49-F238E27FC236}">
                <a16:creationId xmlns:a16="http://schemas.microsoft.com/office/drawing/2014/main" id="{2FCE45C3-041D-E836-82BC-2F53E4D4F48B}"/>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6" name="Metin kutusu 5">
            <a:extLst>
              <a:ext uri="{FF2B5EF4-FFF2-40B4-BE49-F238E27FC236}">
                <a16:creationId xmlns:a16="http://schemas.microsoft.com/office/drawing/2014/main" id="{E2F5E5FB-57E6-BAB1-F291-04901DD4EF93}"/>
              </a:ext>
            </a:extLst>
          </p:cNvPr>
          <p:cNvSpPr txBox="1"/>
          <p:nvPr/>
        </p:nvSpPr>
        <p:spPr>
          <a:xfrm>
            <a:off x="5251016" y="4272677"/>
            <a:ext cx="1689965" cy="707886"/>
          </a:xfrm>
          <a:prstGeom prst="rect">
            <a:avLst/>
          </a:prstGeom>
          <a:noFill/>
        </p:spPr>
        <p:txBody>
          <a:bodyPr wrap="square" rtlCol="0">
            <a:spAutoFit/>
          </a:bodyPr>
          <a:lstStyle/>
          <a:p>
            <a:pPr algn="ctr"/>
            <a:r>
              <a:rPr lang="tr-TR" sz="2000" dirty="0">
                <a:solidFill>
                  <a:srgbClr val="114533"/>
                </a:solidFill>
              </a:rPr>
              <a:t>AD/ SOYAD</a:t>
            </a:r>
          </a:p>
          <a:p>
            <a:pPr algn="ctr"/>
            <a:r>
              <a:rPr lang="tr-TR" sz="2000" dirty="0">
                <a:solidFill>
                  <a:srgbClr val="114533"/>
                </a:solidFill>
              </a:rPr>
              <a:t>UNVAN</a:t>
            </a:r>
          </a:p>
        </p:txBody>
      </p:sp>
      <p:sp>
        <p:nvSpPr>
          <p:cNvPr id="8" name="Metin kutusu 7">
            <a:extLst>
              <a:ext uri="{FF2B5EF4-FFF2-40B4-BE49-F238E27FC236}">
                <a16:creationId xmlns:a16="http://schemas.microsoft.com/office/drawing/2014/main" id="{C0ABD69B-A532-07AF-577C-D8EFBE165B6C}"/>
              </a:ext>
            </a:extLst>
          </p:cNvPr>
          <p:cNvSpPr txBox="1"/>
          <p:nvPr/>
        </p:nvSpPr>
        <p:spPr>
          <a:xfrm>
            <a:off x="5295434" y="4980563"/>
            <a:ext cx="1601132" cy="307777"/>
          </a:xfrm>
          <a:prstGeom prst="rect">
            <a:avLst/>
          </a:prstGeom>
          <a:noFill/>
        </p:spPr>
        <p:txBody>
          <a:bodyPr wrap="square" rtlCol="0">
            <a:spAutoFit/>
          </a:bodyPr>
          <a:lstStyle/>
          <a:p>
            <a:pPr algn="ctr"/>
            <a:r>
              <a:rPr lang="tr-TR" sz="1400">
                <a:solidFill>
                  <a:srgbClr val="114533"/>
                </a:solidFill>
              </a:rPr>
              <a:t>TARİH</a:t>
            </a:r>
            <a:endParaRPr lang="tr-TR" sz="1400" dirty="0">
              <a:solidFill>
                <a:srgbClr val="114533"/>
              </a:solidFill>
            </a:endParaRPr>
          </a:p>
        </p:txBody>
      </p:sp>
    </p:spTree>
    <p:extLst>
      <p:ext uri="{BB962C8B-B14F-4D97-AF65-F5344CB8AC3E}">
        <p14:creationId xmlns:p14="http://schemas.microsoft.com/office/powerpoint/2010/main" val="74121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EFCEA-FA42-CF2B-CC95-2CCBC48DBB74}"/>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319A052F-D97A-6C7D-017C-F6CFDFDEBE22}"/>
              </a:ext>
            </a:extLst>
          </p:cNvPr>
          <p:cNvSpPr txBox="1"/>
          <p:nvPr/>
        </p:nvSpPr>
        <p:spPr>
          <a:xfrm>
            <a:off x="193116" y="172097"/>
            <a:ext cx="9678672" cy="523220"/>
          </a:xfrm>
          <a:prstGeom prst="rect">
            <a:avLst/>
          </a:prstGeom>
          <a:noFill/>
        </p:spPr>
        <p:txBody>
          <a:bodyPr wrap="square" rtlCol="0">
            <a:spAutoFit/>
          </a:bodyPr>
          <a:lstStyle/>
          <a:p>
            <a:r>
              <a:rPr lang="tr-TR" sz="2800" b="1" dirty="0">
                <a:solidFill>
                  <a:srgbClr val="114533"/>
                </a:solidFill>
              </a:rPr>
              <a:t>BAĞIMLILIK TÜRLERİ</a:t>
            </a:r>
          </a:p>
        </p:txBody>
      </p:sp>
      <p:sp>
        <p:nvSpPr>
          <p:cNvPr id="6" name="Metin kutusu 5">
            <a:extLst>
              <a:ext uri="{FF2B5EF4-FFF2-40B4-BE49-F238E27FC236}">
                <a16:creationId xmlns:a16="http://schemas.microsoft.com/office/drawing/2014/main" id="{11D369C2-AC13-1E89-7506-B687A8FBDEA3}"/>
              </a:ext>
            </a:extLst>
          </p:cNvPr>
          <p:cNvSpPr txBox="1"/>
          <p:nvPr/>
        </p:nvSpPr>
        <p:spPr>
          <a:xfrm>
            <a:off x="2079878" y="1236160"/>
            <a:ext cx="3030157" cy="551305"/>
          </a:xfrm>
          <a:prstGeom prst="rect">
            <a:avLst/>
          </a:prstGeom>
          <a:noFill/>
        </p:spPr>
        <p:txBody>
          <a:bodyPr wrap="square" rtlCol="0">
            <a:spAutoFit/>
          </a:bodyPr>
          <a:lstStyle/>
          <a:p>
            <a:pPr lvl="0" algn="just">
              <a:lnSpc>
                <a:spcPct val="150000"/>
              </a:lnSpc>
              <a:defRPr/>
            </a:pPr>
            <a:r>
              <a:rPr lang="tr-TR" sz="2200" b="1" dirty="0"/>
              <a:t>Kimyasal Bağımlılıklar</a:t>
            </a:r>
          </a:p>
        </p:txBody>
      </p:sp>
      <p:grpSp>
        <p:nvGrpSpPr>
          <p:cNvPr id="3" name="Grup 2">
            <a:extLst>
              <a:ext uri="{FF2B5EF4-FFF2-40B4-BE49-F238E27FC236}">
                <a16:creationId xmlns:a16="http://schemas.microsoft.com/office/drawing/2014/main" id="{5130A00B-C60A-DFA5-863E-22E2C381BA59}"/>
              </a:ext>
            </a:extLst>
          </p:cNvPr>
          <p:cNvGrpSpPr/>
          <p:nvPr/>
        </p:nvGrpSpPr>
        <p:grpSpPr>
          <a:xfrm>
            <a:off x="6766912" y="3304364"/>
            <a:ext cx="3483819" cy="2206952"/>
            <a:chOff x="6886748" y="3135902"/>
            <a:chExt cx="3483819" cy="2206952"/>
          </a:xfrm>
        </p:grpSpPr>
        <p:pic>
          <p:nvPicPr>
            <p:cNvPr id="4" name="Picture 49">
              <a:extLst>
                <a:ext uri="{FF2B5EF4-FFF2-40B4-BE49-F238E27FC236}">
                  <a16:creationId xmlns:a16="http://schemas.microsoft.com/office/drawing/2014/main" id="{CB3BACEE-B5C9-FE1F-56DA-A99D58D82A50}"/>
                </a:ext>
              </a:extLst>
            </p:cNvPr>
            <p:cNvPicPr>
              <a:picLocks noChangeAspect="1"/>
            </p:cNvPicPr>
            <p:nvPr/>
          </p:nvPicPr>
          <p:blipFill>
            <a:blip r:embed="rId3"/>
            <a:stretch>
              <a:fillRect/>
            </a:stretch>
          </p:blipFill>
          <p:spPr>
            <a:xfrm>
              <a:off x="6886748" y="3135902"/>
              <a:ext cx="3483819" cy="2206952"/>
            </a:xfrm>
            <a:prstGeom prst="rect">
              <a:avLst/>
            </a:prstGeom>
          </p:spPr>
        </p:pic>
        <p:pic>
          <p:nvPicPr>
            <p:cNvPr id="7" name="Resim 6">
              <a:extLst>
                <a:ext uri="{FF2B5EF4-FFF2-40B4-BE49-F238E27FC236}">
                  <a16:creationId xmlns:a16="http://schemas.microsoft.com/office/drawing/2014/main" id="{8100020B-2A8F-7BA7-7C6B-B76553FD5C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388" b="4248"/>
            <a:stretch/>
          </p:blipFill>
          <p:spPr>
            <a:xfrm>
              <a:off x="7004050" y="3221575"/>
              <a:ext cx="3249216" cy="2035606"/>
            </a:xfrm>
            <a:prstGeom prst="rect">
              <a:avLst/>
            </a:prstGeom>
          </p:spPr>
        </p:pic>
      </p:grpSp>
      <p:grpSp>
        <p:nvGrpSpPr>
          <p:cNvPr id="8" name="Grup 7">
            <a:extLst>
              <a:ext uri="{FF2B5EF4-FFF2-40B4-BE49-F238E27FC236}">
                <a16:creationId xmlns:a16="http://schemas.microsoft.com/office/drawing/2014/main" id="{C8990128-FC81-0538-15BF-57E8A8B78892}"/>
              </a:ext>
            </a:extLst>
          </p:cNvPr>
          <p:cNvGrpSpPr/>
          <p:nvPr/>
        </p:nvGrpSpPr>
        <p:grpSpPr>
          <a:xfrm>
            <a:off x="1897153" y="3248210"/>
            <a:ext cx="3395607" cy="2319260"/>
            <a:chOff x="1853721" y="3028231"/>
            <a:chExt cx="3395607" cy="2319260"/>
          </a:xfrm>
        </p:grpSpPr>
        <p:pic>
          <p:nvPicPr>
            <p:cNvPr id="9" name="Picture 11">
              <a:extLst>
                <a:ext uri="{FF2B5EF4-FFF2-40B4-BE49-F238E27FC236}">
                  <a16:creationId xmlns:a16="http://schemas.microsoft.com/office/drawing/2014/main" id="{DCF2D814-CDA9-EE50-CCF7-A3ED413854F9}"/>
                </a:ext>
              </a:extLst>
            </p:cNvPr>
            <p:cNvPicPr>
              <a:picLocks noChangeAspect="1"/>
            </p:cNvPicPr>
            <p:nvPr/>
          </p:nvPicPr>
          <p:blipFill>
            <a:blip r:embed="rId3"/>
            <a:stretch>
              <a:fillRect/>
            </a:stretch>
          </p:blipFill>
          <p:spPr>
            <a:xfrm>
              <a:off x="1853721" y="3028231"/>
              <a:ext cx="3395607" cy="2319260"/>
            </a:xfrm>
            <a:prstGeom prst="rect">
              <a:avLst/>
            </a:prstGeom>
          </p:spPr>
        </p:pic>
        <p:pic>
          <p:nvPicPr>
            <p:cNvPr id="10" name="Resim 9">
              <a:extLst>
                <a:ext uri="{FF2B5EF4-FFF2-40B4-BE49-F238E27FC236}">
                  <a16:creationId xmlns:a16="http://schemas.microsoft.com/office/drawing/2014/main" id="{84889BB3-99DC-7767-A436-BB6FBF83C9DA}"/>
                </a:ext>
              </a:extLst>
            </p:cNvPr>
            <p:cNvPicPr>
              <a:picLocks noChangeAspect="1"/>
            </p:cNvPicPr>
            <p:nvPr/>
          </p:nvPicPr>
          <p:blipFill rotWithShape="1">
            <a:blip r:embed="rId5">
              <a:extLst>
                <a:ext uri="{28A0092B-C50C-407E-A947-70E740481C1C}">
                  <a14:useLocalDpi xmlns:a14="http://schemas.microsoft.com/office/drawing/2010/main" val="0"/>
                </a:ext>
              </a:extLst>
            </a:blip>
            <a:srcRect l="7215" r="9609"/>
            <a:stretch/>
          </p:blipFill>
          <p:spPr>
            <a:xfrm>
              <a:off x="1964044" y="3124904"/>
              <a:ext cx="3204416" cy="2125914"/>
            </a:xfrm>
            <a:prstGeom prst="rect">
              <a:avLst/>
            </a:prstGeom>
          </p:spPr>
        </p:pic>
      </p:grpSp>
      <p:sp>
        <p:nvSpPr>
          <p:cNvPr id="11" name="Metin kutusu 10">
            <a:extLst>
              <a:ext uri="{FF2B5EF4-FFF2-40B4-BE49-F238E27FC236}">
                <a16:creationId xmlns:a16="http://schemas.microsoft.com/office/drawing/2014/main" id="{A5C4D31B-9DD4-0DD4-9136-64606515B93D}"/>
              </a:ext>
            </a:extLst>
          </p:cNvPr>
          <p:cNvSpPr txBox="1"/>
          <p:nvPr/>
        </p:nvSpPr>
        <p:spPr>
          <a:xfrm>
            <a:off x="6825563" y="1236160"/>
            <a:ext cx="3366517" cy="551305"/>
          </a:xfrm>
          <a:prstGeom prst="rect">
            <a:avLst/>
          </a:prstGeom>
          <a:noFill/>
        </p:spPr>
        <p:txBody>
          <a:bodyPr wrap="square" rtlCol="0">
            <a:spAutoFit/>
          </a:bodyPr>
          <a:lstStyle/>
          <a:p>
            <a:pPr lvl="0" algn="just">
              <a:lnSpc>
                <a:spcPct val="150000"/>
              </a:lnSpc>
              <a:defRPr/>
            </a:pPr>
            <a:r>
              <a:rPr lang="tr-TR" sz="2200" b="1" dirty="0"/>
              <a:t>Davranışsal Bağımlılıklar</a:t>
            </a:r>
          </a:p>
        </p:txBody>
      </p:sp>
      <p:sp>
        <p:nvSpPr>
          <p:cNvPr id="12" name="Metin kutusu 11">
            <a:extLst>
              <a:ext uri="{FF2B5EF4-FFF2-40B4-BE49-F238E27FC236}">
                <a16:creationId xmlns:a16="http://schemas.microsoft.com/office/drawing/2014/main" id="{05788124-104B-31ED-5AE9-B8C416D7FD38}"/>
              </a:ext>
            </a:extLst>
          </p:cNvPr>
          <p:cNvSpPr txBox="1"/>
          <p:nvPr/>
        </p:nvSpPr>
        <p:spPr>
          <a:xfrm>
            <a:off x="6766912" y="2005822"/>
            <a:ext cx="3483819" cy="769441"/>
          </a:xfrm>
          <a:prstGeom prst="rect">
            <a:avLst/>
          </a:prstGeom>
          <a:noFill/>
        </p:spPr>
        <p:txBody>
          <a:bodyPr wrap="square" rtlCol="0">
            <a:spAutoFit/>
          </a:bodyPr>
          <a:lstStyle/>
          <a:p>
            <a:r>
              <a:rPr lang="tr-TR" sz="2200" dirty="0"/>
              <a:t>Bir davranış tekrarlanır ve</a:t>
            </a:r>
          </a:p>
          <a:p>
            <a:r>
              <a:rPr lang="tr-TR" sz="2200" dirty="0"/>
              <a:t>davranışa bağımlı olunur.</a:t>
            </a:r>
          </a:p>
        </p:txBody>
      </p:sp>
      <p:sp>
        <p:nvSpPr>
          <p:cNvPr id="13" name="Metin kutusu 12">
            <a:extLst>
              <a:ext uri="{FF2B5EF4-FFF2-40B4-BE49-F238E27FC236}">
                <a16:creationId xmlns:a16="http://schemas.microsoft.com/office/drawing/2014/main" id="{CCDC28E2-D87E-699A-9E95-BC3A86F36C8A}"/>
              </a:ext>
            </a:extLst>
          </p:cNvPr>
          <p:cNvSpPr txBox="1"/>
          <p:nvPr/>
        </p:nvSpPr>
        <p:spPr>
          <a:xfrm>
            <a:off x="1897153" y="1836544"/>
            <a:ext cx="3395607" cy="1107996"/>
          </a:xfrm>
          <a:prstGeom prst="rect">
            <a:avLst/>
          </a:prstGeom>
          <a:noFill/>
        </p:spPr>
        <p:txBody>
          <a:bodyPr wrap="square" rtlCol="0">
            <a:spAutoFit/>
          </a:bodyPr>
          <a:lstStyle/>
          <a:p>
            <a:pPr lvl="0" algn="just">
              <a:defRPr/>
            </a:pPr>
            <a:r>
              <a:rPr lang="tr-TR" sz="2200" dirty="0"/>
              <a:t>Bir madde vücuda alınır ve bu maddeye bağımlı olunur.</a:t>
            </a:r>
          </a:p>
        </p:txBody>
      </p:sp>
      <p:sp>
        <p:nvSpPr>
          <p:cNvPr id="14" name="Line 64">
            <a:extLst>
              <a:ext uri="{FF2B5EF4-FFF2-40B4-BE49-F238E27FC236}">
                <a16:creationId xmlns:a16="http://schemas.microsoft.com/office/drawing/2014/main" id="{5E9A4738-9899-5BAE-9683-669040B637FC}"/>
              </a:ext>
            </a:extLst>
          </p:cNvPr>
          <p:cNvSpPr>
            <a:spLocks noChangeShapeType="1"/>
          </p:cNvSpPr>
          <p:nvPr/>
        </p:nvSpPr>
        <p:spPr bwMode="auto">
          <a:xfrm>
            <a:off x="647232" y="999921"/>
            <a:ext cx="10897536" cy="0"/>
          </a:xfrm>
          <a:prstGeom prst="line">
            <a:avLst/>
          </a:prstGeom>
          <a:noFill/>
          <a:ln w="14288" cap="flat">
            <a:solidFill>
              <a:srgbClr val="DADAD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p>
        </p:txBody>
      </p:sp>
      <p:grpSp>
        <p:nvGrpSpPr>
          <p:cNvPr id="18" name="Grup 2109">
            <a:extLst>
              <a:ext uri="{FF2B5EF4-FFF2-40B4-BE49-F238E27FC236}">
                <a16:creationId xmlns:a16="http://schemas.microsoft.com/office/drawing/2014/main" id="{04555219-4A8E-C8E4-7254-E66667A5EF2E}"/>
              </a:ext>
            </a:extLst>
          </p:cNvPr>
          <p:cNvGrpSpPr/>
          <p:nvPr/>
        </p:nvGrpSpPr>
        <p:grpSpPr>
          <a:xfrm>
            <a:off x="1692365" y="1110543"/>
            <a:ext cx="204788" cy="491330"/>
            <a:chOff x="864408" y="1850943"/>
            <a:chExt cx="204788" cy="491330"/>
          </a:xfrm>
        </p:grpSpPr>
        <p:sp>
          <p:nvSpPr>
            <p:cNvPr id="19" name="Line 75">
              <a:extLst>
                <a:ext uri="{FF2B5EF4-FFF2-40B4-BE49-F238E27FC236}">
                  <a16:creationId xmlns:a16="http://schemas.microsoft.com/office/drawing/2014/main" id="{A99F8ADF-CFCE-6D09-0CBE-58B2489387C8}"/>
                </a:ext>
              </a:extLst>
            </p:cNvPr>
            <p:cNvSpPr>
              <a:spLocks noChangeShapeType="1"/>
            </p:cNvSpPr>
            <p:nvPr/>
          </p:nvSpPr>
          <p:spPr bwMode="auto">
            <a:xfrm flipH="1">
              <a:off x="962927" y="1850944"/>
              <a:ext cx="2584" cy="491329"/>
            </a:xfrm>
            <a:prstGeom prst="line">
              <a:avLst/>
            </a:prstGeom>
            <a:noFill/>
            <a:ln w="14288"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20" name="Oval 76">
              <a:extLst>
                <a:ext uri="{FF2B5EF4-FFF2-40B4-BE49-F238E27FC236}">
                  <a16:creationId xmlns:a16="http://schemas.microsoft.com/office/drawing/2014/main" id="{16036114-0EE7-0BF6-1936-D5C9ACF2B58C}"/>
                </a:ext>
              </a:extLst>
            </p:cNvPr>
            <p:cNvSpPr>
              <a:spLocks noChangeArrowheads="1"/>
            </p:cNvSpPr>
            <p:nvPr/>
          </p:nvSpPr>
          <p:spPr bwMode="auto">
            <a:xfrm>
              <a:off x="864408" y="1850943"/>
              <a:ext cx="204788" cy="214789"/>
            </a:xfrm>
            <a:prstGeom prst="ellipse">
              <a:avLst/>
            </a:prstGeom>
            <a:solidFill>
              <a:srgbClr val="FFFFFF"/>
            </a:solidFill>
            <a:ln w="61913"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dirty="0"/>
            </a:p>
          </p:txBody>
        </p:sp>
      </p:grpSp>
      <p:grpSp>
        <p:nvGrpSpPr>
          <p:cNvPr id="21" name="Grup 2109">
            <a:extLst>
              <a:ext uri="{FF2B5EF4-FFF2-40B4-BE49-F238E27FC236}">
                <a16:creationId xmlns:a16="http://schemas.microsoft.com/office/drawing/2014/main" id="{BFFE2929-CF05-73C5-E223-DEEFE3FFD6A6}"/>
              </a:ext>
            </a:extLst>
          </p:cNvPr>
          <p:cNvGrpSpPr/>
          <p:nvPr/>
        </p:nvGrpSpPr>
        <p:grpSpPr>
          <a:xfrm>
            <a:off x="6454870" y="1105346"/>
            <a:ext cx="204788" cy="491330"/>
            <a:chOff x="864408" y="1850943"/>
            <a:chExt cx="204788" cy="491330"/>
          </a:xfrm>
        </p:grpSpPr>
        <p:sp>
          <p:nvSpPr>
            <p:cNvPr id="22" name="Line 75">
              <a:extLst>
                <a:ext uri="{FF2B5EF4-FFF2-40B4-BE49-F238E27FC236}">
                  <a16:creationId xmlns:a16="http://schemas.microsoft.com/office/drawing/2014/main" id="{8B457595-1DE7-36D2-4E58-C363CD45FB26}"/>
                </a:ext>
              </a:extLst>
            </p:cNvPr>
            <p:cNvSpPr>
              <a:spLocks noChangeShapeType="1"/>
            </p:cNvSpPr>
            <p:nvPr/>
          </p:nvSpPr>
          <p:spPr bwMode="auto">
            <a:xfrm flipH="1">
              <a:off x="962927" y="1850944"/>
              <a:ext cx="2584" cy="491329"/>
            </a:xfrm>
            <a:prstGeom prst="line">
              <a:avLst/>
            </a:prstGeom>
            <a:noFill/>
            <a:ln w="14288"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23" name="Oval 76">
              <a:extLst>
                <a:ext uri="{FF2B5EF4-FFF2-40B4-BE49-F238E27FC236}">
                  <a16:creationId xmlns:a16="http://schemas.microsoft.com/office/drawing/2014/main" id="{E7E7BAC6-EDA1-E54C-ABBE-6D5CE7937EE1}"/>
                </a:ext>
              </a:extLst>
            </p:cNvPr>
            <p:cNvSpPr>
              <a:spLocks noChangeArrowheads="1"/>
            </p:cNvSpPr>
            <p:nvPr/>
          </p:nvSpPr>
          <p:spPr bwMode="auto">
            <a:xfrm>
              <a:off x="864408" y="1850943"/>
              <a:ext cx="204788" cy="214789"/>
            </a:xfrm>
            <a:prstGeom prst="ellipse">
              <a:avLst/>
            </a:prstGeom>
            <a:solidFill>
              <a:srgbClr val="FFFFFF"/>
            </a:solidFill>
            <a:ln w="61913"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dirty="0"/>
            </a:p>
          </p:txBody>
        </p:sp>
      </p:grpSp>
      <p:sp>
        <p:nvSpPr>
          <p:cNvPr id="26" name="Line 5">
            <a:extLst>
              <a:ext uri="{FF2B5EF4-FFF2-40B4-BE49-F238E27FC236}">
                <a16:creationId xmlns:a16="http://schemas.microsoft.com/office/drawing/2014/main" id="{C4D95153-47C9-1993-2B57-B6653D59F05D}"/>
              </a:ext>
            </a:extLst>
          </p:cNvPr>
          <p:cNvSpPr>
            <a:spLocks noChangeShapeType="1"/>
          </p:cNvSpPr>
          <p:nvPr/>
        </p:nvSpPr>
        <p:spPr bwMode="auto">
          <a:xfrm flipH="1">
            <a:off x="1790882" y="1601848"/>
            <a:ext cx="204787" cy="0"/>
          </a:xfrm>
          <a:prstGeom prst="line">
            <a:avLst/>
          </a:prstGeom>
          <a:noFill/>
          <a:ln w="15875"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7" name="Line 5">
            <a:extLst>
              <a:ext uri="{FF2B5EF4-FFF2-40B4-BE49-F238E27FC236}">
                <a16:creationId xmlns:a16="http://schemas.microsoft.com/office/drawing/2014/main" id="{6E48CD4E-8BE2-32E8-2C05-70E91EA51F3E}"/>
              </a:ext>
            </a:extLst>
          </p:cNvPr>
          <p:cNvSpPr>
            <a:spLocks noChangeShapeType="1"/>
          </p:cNvSpPr>
          <p:nvPr/>
        </p:nvSpPr>
        <p:spPr bwMode="auto">
          <a:xfrm flipH="1">
            <a:off x="6554346" y="1596798"/>
            <a:ext cx="212565" cy="0"/>
          </a:xfrm>
          <a:prstGeom prst="line">
            <a:avLst/>
          </a:prstGeom>
          <a:noFill/>
          <a:ln w="15875"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13823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175E5-958B-B151-EC23-2E2C41E31871}"/>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5FDDB79E-D0DF-CAD5-5FD3-1132ECF5B05B}"/>
              </a:ext>
            </a:extLst>
          </p:cNvPr>
          <p:cNvSpPr txBox="1"/>
          <p:nvPr/>
        </p:nvSpPr>
        <p:spPr>
          <a:xfrm>
            <a:off x="193116" y="172097"/>
            <a:ext cx="9678672" cy="523220"/>
          </a:xfrm>
          <a:prstGeom prst="rect">
            <a:avLst/>
          </a:prstGeom>
          <a:noFill/>
        </p:spPr>
        <p:txBody>
          <a:bodyPr wrap="square" rtlCol="0">
            <a:spAutoFit/>
          </a:bodyPr>
          <a:lstStyle/>
          <a:p>
            <a:r>
              <a:rPr lang="tr-TR" sz="2800" b="1" dirty="0">
                <a:solidFill>
                  <a:srgbClr val="114533"/>
                </a:solidFill>
              </a:rPr>
              <a:t>KİMYASAL BAĞIMLILIKLAR </a:t>
            </a:r>
          </a:p>
        </p:txBody>
      </p:sp>
      <p:sp>
        <p:nvSpPr>
          <p:cNvPr id="6" name="Metin kutusu 5">
            <a:extLst>
              <a:ext uri="{FF2B5EF4-FFF2-40B4-BE49-F238E27FC236}">
                <a16:creationId xmlns:a16="http://schemas.microsoft.com/office/drawing/2014/main" id="{DF2328A7-BC9A-1036-CA45-EC07BA36F923}"/>
              </a:ext>
            </a:extLst>
          </p:cNvPr>
          <p:cNvSpPr txBox="1"/>
          <p:nvPr/>
        </p:nvSpPr>
        <p:spPr>
          <a:xfrm>
            <a:off x="193116" y="812050"/>
            <a:ext cx="5718586" cy="5629683"/>
          </a:xfrm>
          <a:prstGeom prst="rect">
            <a:avLst/>
          </a:prstGeom>
          <a:noFill/>
        </p:spPr>
        <p:txBody>
          <a:bodyPr wrap="square" rtlCol="0">
            <a:spAutoFit/>
          </a:bodyPr>
          <a:lstStyle/>
          <a:p>
            <a:pPr marL="342900" lvl="0" indent="-342900" algn="just">
              <a:lnSpc>
                <a:spcPct val="150000"/>
              </a:lnSpc>
              <a:buFont typeface="Arial" panose="020B0604020202020204" pitchFamily="34" charset="0"/>
              <a:buChar char="•"/>
              <a:defRPr/>
            </a:pPr>
            <a:r>
              <a:rPr lang="tr-TR" sz="2200" dirty="0"/>
              <a:t>Alkol </a:t>
            </a:r>
          </a:p>
          <a:p>
            <a:pPr marL="342900" lvl="0" indent="-342900" algn="just">
              <a:lnSpc>
                <a:spcPct val="150000"/>
              </a:lnSpc>
              <a:buFont typeface="Arial" panose="020B0604020202020204" pitchFamily="34" charset="0"/>
              <a:buChar char="•"/>
              <a:defRPr/>
            </a:pPr>
            <a:r>
              <a:rPr lang="tr-TR" sz="2200" dirty="0"/>
              <a:t>Tütün </a:t>
            </a:r>
          </a:p>
          <a:p>
            <a:pPr marL="342900" lvl="0" indent="-342900" algn="just">
              <a:lnSpc>
                <a:spcPct val="150000"/>
              </a:lnSpc>
              <a:buFont typeface="Arial" panose="020B0604020202020204" pitchFamily="34" charset="0"/>
              <a:buChar char="•"/>
              <a:defRPr/>
            </a:pPr>
            <a:r>
              <a:rPr lang="tr-TR" sz="2200" dirty="0"/>
              <a:t>Kafein </a:t>
            </a:r>
          </a:p>
          <a:p>
            <a:pPr marL="342900" lvl="0" indent="-342900" algn="just">
              <a:lnSpc>
                <a:spcPct val="150000"/>
              </a:lnSpc>
              <a:buFont typeface="Arial" panose="020B0604020202020204" pitchFamily="34" charset="0"/>
              <a:buChar char="•"/>
              <a:defRPr/>
            </a:pPr>
            <a:r>
              <a:rPr lang="tr-TR" sz="2200" dirty="0"/>
              <a:t>Esrar(</a:t>
            </a:r>
            <a:r>
              <a:rPr lang="tr-TR" sz="2200" dirty="0" err="1"/>
              <a:t>Kannabis</a:t>
            </a:r>
            <a:r>
              <a:rPr lang="tr-TR" sz="2200" dirty="0"/>
              <a:t>) </a:t>
            </a:r>
          </a:p>
          <a:p>
            <a:pPr marL="342900" lvl="0" indent="-342900" algn="just">
              <a:lnSpc>
                <a:spcPct val="150000"/>
              </a:lnSpc>
              <a:buFont typeface="Arial" panose="020B0604020202020204" pitchFamily="34" charset="0"/>
              <a:buChar char="•"/>
              <a:defRPr/>
            </a:pPr>
            <a:r>
              <a:rPr lang="tr-TR" sz="2200" dirty="0" err="1"/>
              <a:t>İnhalanlar</a:t>
            </a:r>
            <a:r>
              <a:rPr lang="tr-TR" sz="2200" dirty="0"/>
              <a:t>(uçucular) </a:t>
            </a:r>
          </a:p>
          <a:p>
            <a:pPr marL="342900" lvl="0" indent="-342900" algn="just">
              <a:lnSpc>
                <a:spcPct val="150000"/>
              </a:lnSpc>
              <a:buFont typeface="Arial" panose="020B0604020202020204" pitchFamily="34" charset="0"/>
              <a:buChar char="•"/>
              <a:defRPr/>
            </a:pPr>
            <a:r>
              <a:rPr lang="tr-TR" sz="2200" dirty="0" err="1"/>
              <a:t>Opioidler</a:t>
            </a:r>
            <a:r>
              <a:rPr lang="tr-TR" sz="2200" dirty="0"/>
              <a:t> </a:t>
            </a:r>
          </a:p>
          <a:p>
            <a:pPr marL="342900" lvl="0" indent="-342900" algn="just">
              <a:lnSpc>
                <a:spcPct val="150000"/>
              </a:lnSpc>
              <a:buFont typeface="Arial" panose="020B0604020202020204" pitchFamily="34" charset="0"/>
              <a:buChar char="•"/>
              <a:defRPr/>
            </a:pPr>
            <a:r>
              <a:rPr lang="tr-TR" sz="2200" dirty="0"/>
              <a:t>Uyarıcılar </a:t>
            </a:r>
          </a:p>
          <a:p>
            <a:pPr marL="342900" lvl="0" indent="-342900" algn="just">
              <a:lnSpc>
                <a:spcPct val="150000"/>
              </a:lnSpc>
              <a:buFont typeface="Arial" panose="020B0604020202020204" pitchFamily="34" charset="0"/>
              <a:buChar char="•"/>
              <a:defRPr/>
            </a:pPr>
            <a:r>
              <a:rPr lang="tr-TR" sz="2200" dirty="0" err="1"/>
              <a:t>Halüsinojenler</a:t>
            </a:r>
            <a:r>
              <a:rPr lang="tr-TR" sz="2200" dirty="0"/>
              <a:t> (</a:t>
            </a:r>
            <a:r>
              <a:rPr lang="tr-TR" sz="2200" dirty="0" err="1"/>
              <a:t>fensiklidin</a:t>
            </a:r>
            <a:r>
              <a:rPr lang="tr-TR" sz="2200" dirty="0"/>
              <a:t> ve diğer </a:t>
            </a:r>
            <a:r>
              <a:rPr lang="tr-TR" sz="2200" dirty="0" err="1"/>
              <a:t>halüsinojenler</a:t>
            </a:r>
            <a:r>
              <a:rPr lang="tr-TR" sz="2200" dirty="0"/>
              <a:t> )  </a:t>
            </a:r>
          </a:p>
          <a:p>
            <a:pPr marL="342900" lvl="0" indent="-342900" algn="just">
              <a:lnSpc>
                <a:spcPct val="150000"/>
              </a:lnSpc>
              <a:buFont typeface="Arial" panose="020B0604020202020204" pitchFamily="34" charset="0"/>
              <a:buChar char="•"/>
              <a:defRPr/>
            </a:pPr>
            <a:r>
              <a:rPr lang="tr-TR" sz="2200" dirty="0"/>
              <a:t>Sedatif – hipnotikler </a:t>
            </a:r>
          </a:p>
          <a:p>
            <a:pPr marL="342900" lvl="0" indent="-342900" algn="just">
              <a:lnSpc>
                <a:spcPct val="150000"/>
              </a:lnSpc>
              <a:buFont typeface="Arial" panose="020B0604020202020204" pitchFamily="34" charset="0"/>
              <a:buChar char="•"/>
              <a:defRPr/>
            </a:pPr>
            <a:r>
              <a:rPr lang="tr-TR" sz="2200" dirty="0"/>
              <a:t>Diğer </a:t>
            </a:r>
          </a:p>
        </p:txBody>
      </p:sp>
      <p:grpSp>
        <p:nvGrpSpPr>
          <p:cNvPr id="8" name="Grup 7">
            <a:extLst>
              <a:ext uri="{FF2B5EF4-FFF2-40B4-BE49-F238E27FC236}">
                <a16:creationId xmlns:a16="http://schemas.microsoft.com/office/drawing/2014/main" id="{D72666FC-424A-1644-C151-3A66232AE99C}"/>
              </a:ext>
            </a:extLst>
          </p:cNvPr>
          <p:cNvGrpSpPr/>
          <p:nvPr/>
        </p:nvGrpSpPr>
        <p:grpSpPr>
          <a:xfrm>
            <a:off x="5514536" y="697682"/>
            <a:ext cx="6363529" cy="5462635"/>
            <a:chOff x="6438475" y="1116281"/>
            <a:chExt cx="5644188" cy="4845132"/>
          </a:xfrm>
        </p:grpSpPr>
        <p:pic>
          <p:nvPicPr>
            <p:cNvPr id="9" name="Picture 4">
              <a:extLst>
                <a:ext uri="{FF2B5EF4-FFF2-40B4-BE49-F238E27FC236}">
                  <a16:creationId xmlns:a16="http://schemas.microsoft.com/office/drawing/2014/main" id="{E2C93515-AA5E-E4A2-314C-156ED079AAA5}"/>
                </a:ext>
              </a:extLst>
            </p:cNvPr>
            <p:cNvPicPr>
              <a:picLocks noChangeAspect="1"/>
            </p:cNvPicPr>
            <p:nvPr/>
          </p:nvPicPr>
          <p:blipFill>
            <a:blip r:embed="rId3"/>
            <a:stretch>
              <a:fillRect/>
            </a:stretch>
          </p:blipFill>
          <p:spPr>
            <a:xfrm>
              <a:off x="6438475" y="1116281"/>
              <a:ext cx="5644188" cy="4845132"/>
            </a:xfrm>
            <a:prstGeom prst="rect">
              <a:avLst/>
            </a:prstGeom>
          </p:spPr>
        </p:pic>
        <p:sp>
          <p:nvSpPr>
            <p:cNvPr id="10" name="Oval 5">
              <a:extLst>
                <a:ext uri="{FF2B5EF4-FFF2-40B4-BE49-F238E27FC236}">
                  <a16:creationId xmlns:a16="http://schemas.microsoft.com/office/drawing/2014/main" id="{81C07A42-9291-1A82-4CAE-BC5BC670B8E1}"/>
                </a:ext>
              </a:extLst>
            </p:cNvPr>
            <p:cNvSpPr>
              <a:spLocks noChangeArrowheads="1"/>
            </p:cNvSpPr>
            <p:nvPr/>
          </p:nvSpPr>
          <p:spPr bwMode="auto">
            <a:xfrm>
              <a:off x="7651531" y="1671145"/>
              <a:ext cx="3384332" cy="3515452"/>
            </a:xfrm>
            <a:prstGeom prst="ellipse">
              <a:avLst/>
            </a:prstGeom>
            <a:noFill/>
            <a:ln w="241300" cap="flat">
              <a:solidFill>
                <a:srgbClr val="DADAD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54138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08AED-FA37-1E91-6E0F-CBF16DFCBCED}"/>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7ECCAFF7-5F57-F755-C432-A4FC934A892B}"/>
              </a:ext>
            </a:extLst>
          </p:cNvPr>
          <p:cNvSpPr txBox="1"/>
          <p:nvPr/>
        </p:nvSpPr>
        <p:spPr>
          <a:xfrm>
            <a:off x="193116" y="172097"/>
            <a:ext cx="9678672" cy="523220"/>
          </a:xfrm>
          <a:prstGeom prst="rect">
            <a:avLst/>
          </a:prstGeom>
          <a:noFill/>
        </p:spPr>
        <p:txBody>
          <a:bodyPr wrap="square" rtlCol="0">
            <a:spAutoFit/>
          </a:bodyPr>
          <a:lstStyle/>
          <a:p>
            <a:r>
              <a:rPr lang="tr-TR" sz="2800" b="1" dirty="0">
                <a:solidFill>
                  <a:srgbClr val="114533"/>
                </a:solidFill>
              </a:rPr>
              <a:t>DAVRANIŞSAL BAĞIMLILIKLAR</a:t>
            </a:r>
          </a:p>
        </p:txBody>
      </p:sp>
      <p:sp>
        <p:nvSpPr>
          <p:cNvPr id="6" name="Metin kutusu 5">
            <a:extLst>
              <a:ext uri="{FF2B5EF4-FFF2-40B4-BE49-F238E27FC236}">
                <a16:creationId xmlns:a16="http://schemas.microsoft.com/office/drawing/2014/main" id="{F4621E49-2FC4-650A-E83D-417AF703A4B0}"/>
              </a:ext>
            </a:extLst>
          </p:cNvPr>
          <p:cNvSpPr txBox="1"/>
          <p:nvPr/>
        </p:nvSpPr>
        <p:spPr>
          <a:xfrm>
            <a:off x="193116" y="1629820"/>
            <a:ext cx="5718586" cy="3598357"/>
          </a:xfrm>
          <a:prstGeom prst="rect">
            <a:avLst/>
          </a:prstGeom>
          <a:noFill/>
        </p:spPr>
        <p:txBody>
          <a:bodyPr wrap="square" rtlCol="0">
            <a:spAutoFit/>
          </a:bodyPr>
          <a:lstStyle/>
          <a:p>
            <a:pPr marL="342900" lvl="0" indent="-342900" algn="just">
              <a:lnSpc>
                <a:spcPct val="150000"/>
              </a:lnSpc>
              <a:buFont typeface="Arial" panose="020B0604020202020204" pitchFamily="34" charset="0"/>
              <a:buChar char="•"/>
              <a:defRPr/>
            </a:pPr>
            <a:r>
              <a:rPr lang="tr-TR" sz="2200" b="1" dirty="0"/>
              <a:t>Kumar</a:t>
            </a:r>
          </a:p>
          <a:p>
            <a:pPr marL="342900" lvl="0" indent="-342900" algn="just">
              <a:lnSpc>
                <a:spcPct val="150000"/>
              </a:lnSpc>
              <a:buFont typeface="Arial" panose="020B0604020202020204" pitchFamily="34" charset="0"/>
              <a:buChar char="•"/>
              <a:defRPr/>
            </a:pPr>
            <a:r>
              <a:rPr lang="tr-TR" sz="2200" b="1" dirty="0"/>
              <a:t>Online oyun</a:t>
            </a:r>
          </a:p>
          <a:p>
            <a:pPr marL="342900" lvl="0" indent="-342900" algn="just">
              <a:lnSpc>
                <a:spcPct val="150000"/>
              </a:lnSpc>
              <a:buFont typeface="Arial" panose="020B0604020202020204" pitchFamily="34" charset="0"/>
              <a:buChar char="•"/>
              <a:defRPr/>
            </a:pPr>
            <a:r>
              <a:rPr lang="tr-TR" sz="2200" dirty="0"/>
              <a:t>Alışveriş /Online alışveriş</a:t>
            </a:r>
          </a:p>
          <a:p>
            <a:pPr marL="342900" lvl="0" indent="-342900" algn="just">
              <a:lnSpc>
                <a:spcPct val="150000"/>
              </a:lnSpc>
              <a:buFont typeface="Arial" panose="020B0604020202020204" pitchFamily="34" charset="0"/>
              <a:buChar char="•"/>
              <a:defRPr/>
            </a:pPr>
            <a:r>
              <a:rPr lang="tr-TR" sz="2200" dirty="0"/>
              <a:t>Spor</a:t>
            </a:r>
          </a:p>
          <a:p>
            <a:pPr marL="342900" lvl="0" indent="-342900" algn="just">
              <a:lnSpc>
                <a:spcPct val="150000"/>
              </a:lnSpc>
              <a:buFont typeface="Arial" panose="020B0604020202020204" pitchFamily="34" charset="0"/>
              <a:buChar char="•"/>
              <a:defRPr/>
            </a:pPr>
            <a:r>
              <a:rPr lang="tr-TR" sz="2200" dirty="0"/>
              <a:t>Online kumar/bahis</a:t>
            </a:r>
          </a:p>
          <a:p>
            <a:pPr marL="342900" lvl="0" indent="-342900" algn="just">
              <a:lnSpc>
                <a:spcPct val="150000"/>
              </a:lnSpc>
              <a:buFont typeface="Arial" panose="020B0604020202020204" pitchFamily="34" charset="0"/>
              <a:buChar char="•"/>
              <a:defRPr/>
            </a:pPr>
            <a:r>
              <a:rPr lang="tr-TR" sz="2200" dirty="0"/>
              <a:t>Online pornografi</a:t>
            </a:r>
          </a:p>
          <a:p>
            <a:pPr marL="342900" lvl="0" indent="-342900" algn="just">
              <a:lnSpc>
                <a:spcPct val="150000"/>
              </a:lnSpc>
              <a:buFont typeface="Arial" panose="020B0604020202020204" pitchFamily="34" charset="0"/>
              <a:buChar char="•"/>
              <a:defRPr/>
            </a:pPr>
            <a:r>
              <a:rPr lang="tr-TR" sz="2200" dirty="0"/>
              <a:t>Sosyal medya</a:t>
            </a:r>
          </a:p>
        </p:txBody>
      </p:sp>
      <p:grpSp>
        <p:nvGrpSpPr>
          <p:cNvPr id="3" name="Grup 2">
            <a:extLst>
              <a:ext uri="{FF2B5EF4-FFF2-40B4-BE49-F238E27FC236}">
                <a16:creationId xmlns:a16="http://schemas.microsoft.com/office/drawing/2014/main" id="{2CAFA69B-DC6F-E39D-C43C-BE887062B05C}"/>
              </a:ext>
            </a:extLst>
          </p:cNvPr>
          <p:cNvGrpSpPr/>
          <p:nvPr/>
        </p:nvGrpSpPr>
        <p:grpSpPr>
          <a:xfrm>
            <a:off x="6874821" y="1447759"/>
            <a:ext cx="3962482" cy="3962481"/>
            <a:chOff x="7330994" y="1224116"/>
            <a:chExt cx="3962482" cy="3962481"/>
          </a:xfrm>
        </p:grpSpPr>
        <p:sp>
          <p:nvSpPr>
            <p:cNvPr id="4" name="Oval 5">
              <a:extLst>
                <a:ext uri="{FF2B5EF4-FFF2-40B4-BE49-F238E27FC236}">
                  <a16:creationId xmlns:a16="http://schemas.microsoft.com/office/drawing/2014/main" id="{6B08353C-01F5-4EBA-89C8-60B73402501E}"/>
                </a:ext>
              </a:extLst>
            </p:cNvPr>
            <p:cNvSpPr>
              <a:spLocks noChangeArrowheads="1"/>
            </p:cNvSpPr>
            <p:nvPr/>
          </p:nvSpPr>
          <p:spPr bwMode="auto">
            <a:xfrm>
              <a:off x="7330994" y="1224116"/>
              <a:ext cx="3962482" cy="3962481"/>
            </a:xfrm>
            <a:prstGeom prst="ellipse">
              <a:avLst/>
            </a:prstGeom>
            <a:noFill/>
            <a:ln w="241300" cap="flat">
              <a:solidFill>
                <a:srgbClr val="DADAD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1">
              <a:extLst>
                <a:ext uri="{FF2B5EF4-FFF2-40B4-BE49-F238E27FC236}">
                  <a16:creationId xmlns:a16="http://schemas.microsoft.com/office/drawing/2014/main" id="{B5BE060E-06AA-5145-1FF1-8FF806B3B18B}"/>
                </a:ext>
              </a:extLst>
            </p:cNvPr>
            <p:cNvPicPr>
              <a:picLocks noChangeAspect="1"/>
            </p:cNvPicPr>
            <p:nvPr/>
          </p:nvPicPr>
          <p:blipFill>
            <a:blip r:embed="rId3"/>
            <a:stretch>
              <a:fillRect/>
            </a:stretch>
          </p:blipFill>
          <p:spPr>
            <a:xfrm>
              <a:off x="7656969" y="1553795"/>
              <a:ext cx="3381547" cy="3313765"/>
            </a:xfrm>
            <a:prstGeom prst="rect">
              <a:avLst/>
            </a:prstGeom>
          </p:spPr>
        </p:pic>
      </p:grpSp>
    </p:spTree>
    <p:extLst>
      <p:ext uri="{BB962C8B-B14F-4D97-AF65-F5344CB8AC3E}">
        <p14:creationId xmlns:p14="http://schemas.microsoft.com/office/powerpoint/2010/main" val="301697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1EE6E-704B-D78C-57C6-98A75BB72B40}"/>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718CAAAA-29B7-D8A9-AAC8-D0EC0240F79A}"/>
              </a:ext>
            </a:extLst>
          </p:cNvPr>
          <p:cNvSpPr txBox="1"/>
          <p:nvPr/>
        </p:nvSpPr>
        <p:spPr>
          <a:xfrm>
            <a:off x="2557975" y="1883737"/>
            <a:ext cx="7076050" cy="3090526"/>
          </a:xfrm>
          <a:prstGeom prst="rect">
            <a:avLst/>
          </a:prstGeom>
          <a:noFill/>
        </p:spPr>
        <p:txBody>
          <a:bodyPr wrap="square" rtlCol="0">
            <a:spAutoFit/>
          </a:bodyPr>
          <a:lstStyle/>
          <a:p>
            <a:pPr marL="342900" lvl="0" indent="-342900" algn="just">
              <a:lnSpc>
                <a:spcPct val="150000"/>
              </a:lnSpc>
              <a:buFont typeface="Arial" panose="020B0604020202020204" pitchFamily="34" charset="0"/>
              <a:buChar char="•"/>
              <a:defRPr/>
            </a:pPr>
            <a:r>
              <a:rPr lang="tr-TR" sz="2200" b="1" i="1" dirty="0"/>
              <a:t>Tütün Bağımlılığı: </a:t>
            </a:r>
            <a:r>
              <a:rPr lang="tr-TR" sz="2200" dirty="0"/>
              <a:t> Sigara, 7.000’den fazla kimyasal madde içeren ve nefes yoluyla çekilerek tüketilen bir tütün ürünüdür. </a:t>
            </a:r>
          </a:p>
          <a:p>
            <a:pPr marL="342900" lvl="0" indent="-342900" algn="just">
              <a:lnSpc>
                <a:spcPct val="150000"/>
              </a:lnSpc>
              <a:buFont typeface="Arial" panose="020B0604020202020204" pitchFamily="34" charset="0"/>
              <a:buChar char="•"/>
              <a:defRPr/>
            </a:pPr>
            <a:endParaRPr lang="tr-TR" sz="2200" dirty="0"/>
          </a:p>
          <a:p>
            <a:pPr marL="342900" lvl="0" indent="-342900" algn="just">
              <a:lnSpc>
                <a:spcPct val="150000"/>
              </a:lnSpc>
              <a:buFont typeface="Arial" panose="020B0604020202020204" pitchFamily="34" charset="0"/>
              <a:buChar char="•"/>
              <a:defRPr/>
            </a:pPr>
            <a:r>
              <a:rPr lang="tr-TR" sz="2200" dirty="0"/>
              <a:t>Dünyada en yaygın olarak kullanılan bağımlılık yapıcı maddelerdendir.</a:t>
            </a:r>
          </a:p>
        </p:txBody>
      </p:sp>
      <p:pic>
        <p:nvPicPr>
          <p:cNvPr id="3" name="Picture 2">
            <a:extLst>
              <a:ext uri="{FF2B5EF4-FFF2-40B4-BE49-F238E27FC236}">
                <a16:creationId xmlns:a16="http://schemas.microsoft.com/office/drawing/2014/main" id="{CEBAE245-B0EA-BD0D-070C-CA1878BE94BC}"/>
              </a:ext>
            </a:extLst>
          </p:cNvPr>
          <p:cNvPicPr>
            <a:picLocks noChangeAspect="1"/>
          </p:cNvPicPr>
          <p:nvPr/>
        </p:nvPicPr>
        <p:blipFill>
          <a:blip r:embed="rId3"/>
          <a:stretch>
            <a:fillRect/>
          </a:stretch>
        </p:blipFill>
        <p:spPr>
          <a:xfrm>
            <a:off x="342923" y="2480195"/>
            <a:ext cx="1959489" cy="1897610"/>
          </a:xfrm>
          <a:prstGeom prst="rect">
            <a:avLst/>
          </a:prstGeom>
        </p:spPr>
      </p:pic>
    </p:spTree>
    <p:extLst>
      <p:ext uri="{BB962C8B-B14F-4D97-AF65-F5344CB8AC3E}">
        <p14:creationId xmlns:p14="http://schemas.microsoft.com/office/powerpoint/2010/main" val="34814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907E8-97D6-115D-37A6-1C647BBD4DA2}"/>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BF60E2DC-52EE-54BD-7227-93B3F60B0A68}"/>
              </a:ext>
            </a:extLst>
          </p:cNvPr>
          <p:cNvSpPr txBox="1"/>
          <p:nvPr/>
        </p:nvSpPr>
        <p:spPr>
          <a:xfrm>
            <a:off x="193116" y="172097"/>
            <a:ext cx="9678672" cy="523220"/>
          </a:xfrm>
          <a:prstGeom prst="rect">
            <a:avLst/>
          </a:prstGeom>
          <a:noFill/>
        </p:spPr>
        <p:txBody>
          <a:bodyPr wrap="square" rtlCol="0">
            <a:spAutoFit/>
          </a:bodyPr>
          <a:lstStyle/>
          <a:p>
            <a:r>
              <a:rPr lang="tr-TR" sz="2800" b="1" dirty="0">
                <a:solidFill>
                  <a:srgbClr val="114533"/>
                </a:solidFill>
              </a:rPr>
              <a:t>DÜNYA’DA SİGARA KULLANIM DAĞILIMI</a:t>
            </a:r>
          </a:p>
        </p:txBody>
      </p:sp>
      <p:graphicFrame>
        <p:nvGraphicFramePr>
          <p:cNvPr id="3" name="Chart 22">
            <a:extLst>
              <a:ext uri="{FF2B5EF4-FFF2-40B4-BE49-F238E27FC236}">
                <a16:creationId xmlns:a16="http://schemas.microsoft.com/office/drawing/2014/main" id="{92CB5617-7A32-1440-55B5-61AA32F02520}"/>
              </a:ext>
            </a:extLst>
          </p:cNvPr>
          <p:cNvGraphicFramePr>
            <a:graphicFrameLocks/>
          </p:cNvGraphicFramePr>
          <p:nvPr>
            <p:extLst>
              <p:ext uri="{D42A27DB-BD31-4B8C-83A1-F6EECF244321}">
                <p14:modId xmlns:p14="http://schemas.microsoft.com/office/powerpoint/2010/main" val="1024791827"/>
              </p:ext>
            </p:extLst>
          </p:nvPr>
        </p:nvGraphicFramePr>
        <p:xfrm>
          <a:off x="1521115" y="1273197"/>
          <a:ext cx="9149770" cy="49699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523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71F87-ADF7-5568-D6C8-83428E8526A3}"/>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86F79A00-43D4-5DED-95F7-32C5F96A78F8}"/>
              </a:ext>
            </a:extLst>
          </p:cNvPr>
          <p:cNvSpPr txBox="1"/>
          <p:nvPr/>
        </p:nvSpPr>
        <p:spPr>
          <a:xfrm>
            <a:off x="2557975" y="1629822"/>
            <a:ext cx="8217878" cy="3598357"/>
          </a:xfrm>
          <a:prstGeom prst="rect">
            <a:avLst/>
          </a:prstGeom>
          <a:noFill/>
        </p:spPr>
        <p:txBody>
          <a:bodyPr wrap="square" rtlCol="0">
            <a:spAutoFit/>
          </a:bodyPr>
          <a:lstStyle/>
          <a:p>
            <a:pPr marL="342900" lvl="0" indent="-342900" algn="just">
              <a:lnSpc>
                <a:spcPct val="150000"/>
              </a:lnSpc>
              <a:buFont typeface="Arial" panose="020B0604020202020204" pitchFamily="34" charset="0"/>
              <a:buChar char="•"/>
              <a:defRPr/>
            </a:pPr>
            <a:r>
              <a:rPr lang="tr-TR" sz="2200" b="1" i="1" dirty="0"/>
              <a:t>Alkol Bağımlılığı: </a:t>
            </a:r>
            <a:r>
              <a:rPr lang="tr-TR" sz="2200" dirty="0"/>
              <a:t>Alkol, bağımlılık yapıcı özelliklere sahip toksik ve beyin işlevlerini olumsuz etkileyen bir maddedir.</a:t>
            </a:r>
          </a:p>
          <a:p>
            <a:pPr marL="342900" lvl="0" indent="-342900" algn="just">
              <a:lnSpc>
                <a:spcPct val="150000"/>
              </a:lnSpc>
              <a:buFont typeface="Arial" panose="020B0604020202020204" pitchFamily="34" charset="0"/>
              <a:buChar char="•"/>
              <a:defRPr/>
            </a:pPr>
            <a:endParaRPr lang="tr-TR" sz="2200" dirty="0"/>
          </a:p>
          <a:p>
            <a:pPr marL="342900" lvl="0" indent="-342900" algn="just">
              <a:lnSpc>
                <a:spcPct val="150000"/>
              </a:lnSpc>
              <a:buFont typeface="Arial" panose="020B0604020202020204" pitchFamily="34" charset="0"/>
              <a:buChar char="•"/>
              <a:defRPr/>
            </a:pPr>
            <a:r>
              <a:rPr lang="tr-TR" sz="2200" dirty="0"/>
              <a:t>Alkol bağımlılığı; alkol tüketimini kontrol edememe, alkolle meşgul olma, sorun yaratsa bile alkol kullanmaya devam etme, aynı etkiyi elde etmek için daha fazla içki içme zorunluluğu içeren bir alkol kullanımıdır.</a:t>
            </a:r>
          </a:p>
        </p:txBody>
      </p:sp>
      <p:pic>
        <p:nvPicPr>
          <p:cNvPr id="2" name="Picture 1">
            <a:extLst>
              <a:ext uri="{FF2B5EF4-FFF2-40B4-BE49-F238E27FC236}">
                <a16:creationId xmlns:a16="http://schemas.microsoft.com/office/drawing/2014/main" id="{C3397433-554E-8EA0-A46A-FD004214CA3B}"/>
              </a:ext>
            </a:extLst>
          </p:cNvPr>
          <p:cNvPicPr>
            <a:picLocks noChangeAspect="1"/>
          </p:cNvPicPr>
          <p:nvPr/>
        </p:nvPicPr>
        <p:blipFill>
          <a:blip r:embed="rId3"/>
          <a:stretch>
            <a:fillRect/>
          </a:stretch>
        </p:blipFill>
        <p:spPr>
          <a:xfrm>
            <a:off x="411966" y="2453436"/>
            <a:ext cx="2014752" cy="1951128"/>
          </a:xfrm>
          <a:prstGeom prst="rect">
            <a:avLst/>
          </a:prstGeom>
        </p:spPr>
      </p:pic>
    </p:spTree>
    <p:extLst>
      <p:ext uri="{BB962C8B-B14F-4D97-AF65-F5344CB8AC3E}">
        <p14:creationId xmlns:p14="http://schemas.microsoft.com/office/powerpoint/2010/main" val="265772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D52DD-CF32-8C7A-9EA3-7292DB7F1379}"/>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5991E96E-C7ED-0E2C-864B-00A923713CC0}"/>
              </a:ext>
            </a:extLst>
          </p:cNvPr>
          <p:cNvSpPr txBox="1"/>
          <p:nvPr/>
        </p:nvSpPr>
        <p:spPr>
          <a:xfrm>
            <a:off x="193116" y="172097"/>
            <a:ext cx="9678672" cy="523220"/>
          </a:xfrm>
          <a:prstGeom prst="rect">
            <a:avLst/>
          </a:prstGeom>
          <a:noFill/>
        </p:spPr>
        <p:txBody>
          <a:bodyPr wrap="square" rtlCol="0">
            <a:spAutoFit/>
          </a:bodyPr>
          <a:lstStyle/>
          <a:p>
            <a:r>
              <a:rPr lang="tr-TR" sz="2800" b="1" dirty="0">
                <a:solidFill>
                  <a:srgbClr val="114533"/>
                </a:solidFill>
              </a:rPr>
              <a:t>ALKOL KULLANIMINA İLİŞKİN BULGULAR</a:t>
            </a:r>
          </a:p>
        </p:txBody>
      </p:sp>
      <p:sp>
        <p:nvSpPr>
          <p:cNvPr id="6" name="Metin kutusu 5">
            <a:extLst>
              <a:ext uri="{FF2B5EF4-FFF2-40B4-BE49-F238E27FC236}">
                <a16:creationId xmlns:a16="http://schemas.microsoft.com/office/drawing/2014/main" id="{6816E02D-631E-F2CD-8BAF-3D02960C8526}"/>
              </a:ext>
            </a:extLst>
          </p:cNvPr>
          <p:cNvSpPr txBox="1"/>
          <p:nvPr/>
        </p:nvSpPr>
        <p:spPr>
          <a:xfrm>
            <a:off x="193116" y="1930858"/>
            <a:ext cx="5718586" cy="2970044"/>
          </a:xfrm>
          <a:prstGeom prst="rect">
            <a:avLst/>
          </a:prstGeom>
          <a:noFill/>
        </p:spPr>
        <p:txBody>
          <a:bodyPr wrap="square" rtlCol="0">
            <a:spAutoFit/>
          </a:bodyPr>
          <a:lstStyle/>
          <a:p>
            <a:pPr marL="342900" lvl="0" indent="-342900">
              <a:lnSpc>
                <a:spcPct val="150000"/>
              </a:lnSpc>
              <a:buFont typeface="Arial" panose="020B0604020202020204" pitchFamily="34" charset="0"/>
              <a:buChar char="•"/>
              <a:defRPr/>
            </a:pPr>
            <a:r>
              <a:rPr lang="tr-TR" sz="2200" b="1" dirty="0">
                <a:solidFill>
                  <a:srgbClr val="212529"/>
                </a:solidFill>
              </a:rPr>
              <a:t>Dünya nüfusunun tahmini 2,3 milyarı alkol tüketiyor.</a:t>
            </a:r>
          </a:p>
          <a:p>
            <a:pPr marL="285750" lvl="0" indent="-285750">
              <a:lnSpc>
                <a:spcPct val="150000"/>
              </a:lnSpc>
              <a:buFont typeface="Courier New" panose="02070309020205020404" pitchFamily="49" charset="0"/>
              <a:buChar char="o"/>
              <a:defRPr/>
            </a:pPr>
            <a:endParaRPr lang="tr-TR" sz="2200" b="1" dirty="0">
              <a:solidFill>
                <a:srgbClr val="212529"/>
              </a:solidFill>
            </a:endParaRPr>
          </a:p>
          <a:p>
            <a:pPr marL="342900" lvl="0" indent="-342900">
              <a:lnSpc>
                <a:spcPct val="150000"/>
              </a:lnSpc>
              <a:buFont typeface="Arial" panose="020B0604020202020204" pitchFamily="34" charset="0"/>
              <a:buChar char="•"/>
              <a:defRPr/>
            </a:pPr>
            <a:r>
              <a:rPr lang="tr-TR" sz="2200" b="1" dirty="0">
                <a:solidFill>
                  <a:srgbClr val="212529"/>
                </a:solidFill>
              </a:rPr>
              <a:t>Alkollü içecekleri ilk kez deneme yaş ortalaması 19,94.</a:t>
            </a:r>
          </a:p>
          <a:p>
            <a:pPr lvl="0">
              <a:defRPr/>
            </a:pPr>
            <a:endParaRPr lang="tr-TR" sz="2200" b="1" dirty="0">
              <a:solidFill>
                <a:srgbClr val="212529"/>
              </a:solidFill>
              <a:latin typeface="GothamNarrow-Book"/>
            </a:endParaRPr>
          </a:p>
        </p:txBody>
      </p:sp>
      <p:grpSp>
        <p:nvGrpSpPr>
          <p:cNvPr id="3" name="Grup 2">
            <a:extLst>
              <a:ext uri="{FF2B5EF4-FFF2-40B4-BE49-F238E27FC236}">
                <a16:creationId xmlns:a16="http://schemas.microsoft.com/office/drawing/2014/main" id="{1EC0F016-13C6-DEC1-9D4C-FE8ED4FB29DB}"/>
              </a:ext>
            </a:extLst>
          </p:cNvPr>
          <p:cNvGrpSpPr/>
          <p:nvPr/>
        </p:nvGrpSpPr>
        <p:grpSpPr>
          <a:xfrm>
            <a:off x="6542303" y="1418431"/>
            <a:ext cx="4021138" cy="4021137"/>
            <a:chOff x="7935873" y="942327"/>
            <a:chExt cx="4021138" cy="4021137"/>
          </a:xfrm>
        </p:grpSpPr>
        <p:sp>
          <p:nvSpPr>
            <p:cNvPr id="4" name="Oval 5">
              <a:extLst>
                <a:ext uri="{FF2B5EF4-FFF2-40B4-BE49-F238E27FC236}">
                  <a16:creationId xmlns:a16="http://schemas.microsoft.com/office/drawing/2014/main" id="{E42EE47C-5B78-093F-A06D-AB8F1C0B8E0B}"/>
                </a:ext>
              </a:extLst>
            </p:cNvPr>
            <p:cNvSpPr>
              <a:spLocks noChangeArrowheads="1"/>
            </p:cNvSpPr>
            <p:nvPr/>
          </p:nvSpPr>
          <p:spPr bwMode="auto">
            <a:xfrm>
              <a:off x="7935873" y="942327"/>
              <a:ext cx="4021138" cy="4021137"/>
            </a:xfrm>
            <a:prstGeom prst="ellipse">
              <a:avLst/>
            </a:prstGeom>
            <a:noFill/>
            <a:ln w="241300" cap="flat">
              <a:solidFill>
                <a:srgbClr val="DADAD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Resim 6">
              <a:extLst>
                <a:ext uri="{FF2B5EF4-FFF2-40B4-BE49-F238E27FC236}">
                  <a16:creationId xmlns:a16="http://schemas.microsoft.com/office/drawing/2014/main" id="{3621E866-5B43-E8D3-3534-D640F602074F}"/>
                </a:ext>
              </a:extLst>
            </p:cNvPr>
            <p:cNvPicPr>
              <a:picLocks noChangeAspect="1"/>
            </p:cNvPicPr>
            <p:nvPr/>
          </p:nvPicPr>
          <p:blipFill rotWithShape="1">
            <a:blip r:embed="rId3">
              <a:extLst>
                <a:ext uri="{28A0092B-C50C-407E-A947-70E740481C1C}">
                  <a14:useLocalDpi xmlns:a14="http://schemas.microsoft.com/office/drawing/2010/main" val="0"/>
                </a:ext>
              </a:extLst>
            </a:blip>
            <a:srcRect l="19534" r="27713"/>
            <a:stretch/>
          </p:blipFill>
          <p:spPr>
            <a:xfrm>
              <a:off x="8316596" y="1340909"/>
              <a:ext cx="3211789" cy="3197734"/>
            </a:xfrm>
            <a:prstGeom prst="flowChartConnector">
              <a:avLst/>
            </a:prstGeom>
          </p:spPr>
        </p:pic>
      </p:grpSp>
    </p:spTree>
    <p:extLst>
      <p:ext uri="{BB962C8B-B14F-4D97-AF65-F5344CB8AC3E}">
        <p14:creationId xmlns:p14="http://schemas.microsoft.com/office/powerpoint/2010/main" val="281162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7300D-D0AF-9806-716F-BF14675524CB}"/>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059AE64D-5BCE-18AC-166E-9A8FBE3B58DB}"/>
              </a:ext>
            </a:extLst>
          </p:cNvPr>
          <p:cNvSpPr txBox="1"/>
          <p:nvPr/>
        </p:nvSpPr>
        <p:spPr>
          <a:xfrm>
            <a:off x="2557975" y="2391569"/>
            <a:ext cx="8217878" cy="2074863"/>
          </a:xfrm>
          <a:prstGeom prst="rect">
            <a:avLst/>
          </a:prstGeom>
          <a:noFill/>
        </p:spPr>
        <p:txBody>
          <a:bodyPr wrap="square" rtlCol="0">
            <a:spAutoFit/>
          </a:bodyPr>
          <a:lstStyle/>
          <a:p>
            <a:pPr lvl="0" algn="just">
              <a:lnSpc>
                <a:spcPct val="150000"/>
              </a:lnSpc>
              <a:defRPr/>
            </a:pPr>
            <a:r>
              <a:rPr lang="tr-TR" sz="2200" b="1" i="1" dirty="0"/>
              <a:t>Madde Bağımlılığı:  </a:t>
            </a:r>
            <a:r>
              <a:rPr lang="tr-TR" sz="2200" dirty="0"/>
              <a:t>Madde bağımlılığı; vücudun bir ya da birden çok işlevini olumsuz yönde etkileyen maddelerin kullanılması, bundan dolayı zarar görülmesi ve buna rağmen maddelerin kullanımının bırakılamamasıdır.</a:t>
            </a:r>
          </a:p>
        </p:txBody>
      </p:sp>
      <p:pic>
        <p:nvPicPr>
          <p:cNvPr id="3" name="Resim 2">
            <a:extLst>
              <a:ext uri="{FF2B5EF4-FFF2-40B4-BE49-F238E27FC236}">
                <a16:creationId xmlns:a16="http://schemas.microsoft.com/office/drawing/2014/main" id="{0E7EEA13-D679-4E92-18E2-D2DE3AA59C09}"/>
              </a:ext>
            </a:extLst>
          </p:cNvPr>
          <p:cNvPicPr>
            <a:picLocks noChangeAspect="1"/>
          </p:cNvPicPr>
          <p:nvPr/>
        </p:nvPicPr>
        <p:blipFill>
          <a:blip r:embed="rId3"/>
          <a:stretch>
            <a:fillRect/>
          </a:stretch>
        </p:blipFill>
        <p:spPr>
          <a:xfrm>
            <a:off x="411966" y="2453007"/>
            <a:ext cx="2014752" cy="1951986"/>
          </a:xfrm>
          <a:prstGeom prst="rect">
            <a:avLst/>
          </a:prstGeom>
        </p:spPr>
      </p:pic>
    </p:spTree>
    <p:extLst>
      <p:ext uri="{BB962C8B-B14F-4D97-AF65-F5344CB8AC3E}">
        <p14:creationId xmlns:p14="http://schemas.microsoft.com/office/powerpoint/2010/main" val="13644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A6E7C-2E4E-8C9B-92FD-7E88648616A4}"/>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A188FCB2-1662-85EF-97EA-7D3B79B20029}"/>
              </a:ext>
            </a:extLst>
          </p:cNvPr>
          <p:cNvSpPr txBox="1"/>
          <p:nvPr/>
        </p:nvSpPr>
        <p:spPr>
          <a:xfrm>
            <a:off x="193116" y="172097"/>
            <a:ext cx="9678672" cy="523220"/>
          </a:xfrm>
          <a:prstGeom prst="rect">
            <a:avLst/>
          </a:prstGeom>
          <a:noFill/>
        </p:spPr>
        <p:txBody>
          <a:bodyPr wrap="square" rtlCol="0">
            <a:spAutoFit/>
          </a:bodyPr>
          <a:lstStyle/>
          <a:p>
            <a:r>
              <a:rPr lang="tr-TR" sz="2800" b="1" dirty="0">
                <a:solidFill>
                  <a:srgbClr val="114533"/>
                </a:solidFill>
              </a:rPr>
              <a:t>MADDE KULLANIMINA İLİŞKİN BULGULAR</a:t>
            </a:r>
          </a:p>
        </p:txBody>
      </p:sp>
      <p:sp>
        <p:nvSpPr>
          <p:cNvPr id="6" name="Metin kutusu 5">
            <a:extLst>
              <a:ext uri="{FF2B5EF4-FFF2-40B4-BE49-F238E27FC236}">
                <a16:creationId xmlns:a16="http://schemas.microsoft.com/office/drawing/2014/main" id="{669BECC1-A6F6-836C-EFC5-55C3F4A89A58}"/>
              </a:ext>
            </a:extLst>
          </p:cNvPr>
          <p:cNvSpPr txBox="1"/>
          <p:nvPr/>
        </p:nvSpPr>
        <p:spPr>
          <a:xfrm>
            <a:off x="193117" y="2290306"/>
            <a:ext cx="6407380" cy="2074799"/>
          </a:xfrm>
          <a:prstGeom prst="rect">
            <a:avLst/>
          </a:prstGeom>
          <a:noFill/>
        </p:spPr>
        <p:txBody>
          <a:bodyPr wrap="square" rtlCol="0">
            <a:spAutoFit/>
          </a:bodyPr>
          <a:lstStyle/>
          <a:p>
            <a:pPr marL="342900" lvl="0" indent="-342900" algn="just">
              <a:lnSpc>
                <a:spcPct val="150000"/>
              </a:lnSpc>
              <a:buFont typeface="Arial" panose="020B0604020202020204" pitchFamily="34" charset="0"/>
              <a:buChar char="•"/>
              <a:defRPr/>
            </a:pPr>
            <a:r>
              <a:rPr lang="tr-TR" sz="2200" b="1" dirty="0"/>
              <a:t>Avrupa'da yüzde 29, Türkiye'de ise yüzde 3,1. </a:t>
            </a:r>
          </a:p>
          <a:p>
            <a:pPr marL="342900" lvl="0" indent="-342900" algn="just">
              <a:lnSpc>
                <a:spcPct val="150000"/>
              </a:lnSpc>
              <a:buFont typeface="Arial" panose="020B0604020202020204" pitchFamily="34" charset="0"/>
              <a:buChar char="•"/>
              <a:defRPr/>
            </a:pPr>
            <a:r>
              <a:rPr lang="tr-TR" sz="2200" b="1" dirty="0"/>
              <a:t>Bu, son 10 sene içinde %26'lık bir artış demek. </a:t>
            </a:r>
          </a:p>
          <a:p>
            <a:pPr marL="342900" lvl="0" indent="-342900" algn="just">
              <a:lnSpc>
                <a:spcPct val="150000"/>
              </a:lnSpc>
              <a:buFont typeface="Arial" panose="020B0604020202020204" pitchFamily="34" charset="0"/>
              <a:buChar char="•"/>
              <a:defRPr/>
            </a:pPr>
            <a:r>
              <a:rPr lang="tr-TR" sz="2200" b="1" dirty="0"/>
              <a:t>En fazla yakalama yapan ülke </a:t>
            </a:r>
            <a:r>
              <a:rPr lang="tr-TR" sz="2200" b="1" u="sng" dirty="0"/>
              <a:t>Türkiye, İran, Pakistan. </a:t>
            </a:r>
          </a:p>
        </p:txBody>
      </p:sp>
      <p:pic>
        <p:nvPicPr>
          <p:cNvPr id="3" name="Picture 1">
            <a:extLst>
              <a:ext uri="{FF2B5EF4-FFF2-40B4-BE49-F238E27FC236}">
                <a16:creationId xmlns:a16="http://schemas.microsoft.com/office/drawing/2014/main" id="{5F44C458-4C98-C240-0905-794656D0BB1B}"/>
              </a:ext>
            </a:extLst>
          </p:cNvPr>
          <p:cNvPicPr>
            <a:picLocks noChangeAspect="1"/>
          </p:cNvPicPr>
          <p:nvPr/>
        </p:nvPicPr>
        <p:blipFill>
          <a:blip r:embed="rId3"/>
          <a:stretch>
            <a:fillRect/>
          </a:stretch>
        </p:blipFill>
        <p:spPr>
          <a:xfrm>
            <a:off x="7171649" y="1468770"/>
            <a:ext cx="3911321" cy="3920460"/>
          </a:xfrm>
          <a:prstGeom prst="rect">
            <a:avLst/>
          </a:prstGeom>
        </p:spPr>
      </p:pic>
    </p:spTree>
    <p:extLst>
      <p:ext uri="{BB962C8B-B14F-4D97-AF65-F5344CB8AC3E}">
        <p14:creationId xmlns:p14="http://schemas.microsoft.com/office/powerpoint/2010/main" val="240937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CBA1C-BC58-7952-FF40-375F65709120}"/>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E2DDB357-F80A-A511-C4E2-ED486AEBB1B5}"/>
              </a:ext>
            </a:extLst>
          </p:cNvPr>
          <p:cNvSpPr txBox="1"/>
          <p:nvPr/>
        </p:nvSpPr>
        <p:spPr>
          <a:xfrm>
            <a:off x="2616591" y="865863"/>
            <a:ext cx="8623496" cy="5587940"/>
          </a:xfrm>
          <a:prstGeom prst="rect">
            <a:avLst/>
          </a:prstGeom>
          <a:noFill/>
        </p:spPr>
        <p:txBody>
          <a:bodyPr wrap="square" rtlCol="0">
            <a:spAutoFit/>
          </a:bodyPr>
          <a:lstStyle/>
          <a:p>
            <a:pPr lvl="0" algn="just">
              <a:lnSpc>
                <a:spcPct val="150000"/>
              </a:lnSpc>
              <a:defRPr/>
            </a:pPr>
            <a:r>
              <a:rPr lang="tr-TR" sz="2000" b="1" i="1" dirty="0"/>
              <a:t>İnternet ile İlgili Davranışsal Bağımlılıklar: </a:t>
            </a:r>
            <a:r>
              <a:rPr lang="tr-TR" sz="2000" dirty="0"/>
              <a:t>Teknolojiyi kullanmada  ve onunla ilişkide kişinin iradesini kaybetmesi, kendini denetleyememesi ve onsuz bir yaşam sürememeye başlaması hâli. </a:t>
            </a:r>
          </a:p>
          <a:p>
            <a:pPr lvl="0" algn="just">
              <a:lnSpc>
                <a:spcPct val="150000"/>
              </a:lnSpc>
              <a:defRPr/>
            </a:pPr>
            <a:endParaRPr lang="tr-TR" sz="2000" dirty="0"/>
          </a:p>
          <a:p>
            <a:pPr lvl="0" algn="just">
              <a:lnSpc>
                <a:spcPct val="150000"/>
              </a:lnSpc>
              <a:defRPr/>
            </a:pPr>
            <a:r>
              <a:rPr lang="tr-TR" sz="2000" dirty="0"/>
              <a:t>Gerçek yaşam aktivitelerine karşı ilginin azalması; ev ve iş hayatının sorumluluklarını yerine getirememe, ilişki problemleri, akademik sorunlar vb. yaşanmasına rağmen bağımlı davranışı sergilenmeye devam edilmesi; sürekli çevrim içi (online) aktiviteler hakkında düşünülmesi gibi riskli durumlar internetle ilgili davranışsal bağımlılıklarda görülmektedir.</a:t>
            </a:r>
          </a:p>
          <a:p>
            <a:pPr lvl="0" algn="just">
              <a:lnSpc>
                <a:spcPct val="150000"/>
              </a:lnSpc>
              <a:defRPr/>
            </a:pPr>
            <a:endParaRPr lang="tr-TR" sz="2000" dirty="0"/>
          </a:p>
          <a:p>
            <a:pPr lvl="0" algn="just">
              <a:lnSpc>
                <a:spcPct val="150000"/>
              </a:lnSpc>
              <a:defRPr/>
            </a:pPr>
            <a:r>
              <a:rPr lang="tr-TR" sz="2000" i="1" dirty="0"/>
              <a:t>Dijital oyunlar, internet, sosyal medya, çevrim içi cinsellik bağımlılığa dönüşebilir.</a:t>
            </a:r>
          </a:p>
        </p:txBody>
      </p:sp>
      <p:pic>
        <p:nvPicPr>
          <p:cNvPr id="2" name="Picture 5">
            <a:extLst>
              <a:ext uri="{FF2B5EF4-FFF2-40B4-BE49-F238E27FC236}">
                <a16:creationId xmlns:a16="http://schemas.microsoft.com/office/drawing/2014/main" id="{38654518-6EE9-2B72-7F9D-7D31F45D05E7}"/>
              </a:ext>
            </a:extLst>
          </p:cNvPr>
          <p:cNvPicPr>
            <a:picLocks noChangeAspect="1"/>
          </p:cNvPicPr>
          <p:nvPr/>
        </p:nvPicPr>
        <p:blipFill>
          <a:blip r:embed="rId3"/>
          <a:stretch>
            <a:fillRect/>
          </a:stretch>
        </p:blipFill>
        <p:spPr>
          <a:xfrm>
            <a:off x="383830" y="2453436"/>
            <a:ext cx="2014752" cy="1951128"/>
          </a:xfrm>
          <a:prstGeom prst="rect">
            <a:avLst/>
          </a:prstGeom>
        </p:spPr>
      </p:pic>
    </p:spTree>
    <p:extLst>
      <p:ext uri="{BB962C8B-B14F-4D97-AF65-F5344CB8AC3E}">
        <p14:creationId xmlns:p14="http://schemas.microsoft.com/office/powerpoint/2010/main" val="292026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3E27-5F22-2619-982D-6EFB3CF76265}"/>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9793AA4B-C2DB-9EE6-2748-A7E27D145540}"/>
              </a:ext>
            </a:extLst>
          </p:cNvPr>
          <p:cNvSpPr txBox="1"/>
          <p:nvPr/>
        </p:nvSpPr>
        <p:spPr>
          <a:xfrm>
            <a:off x="435490" y="268493"/>
            <a:ext cx="9678672" cy="523220"/>
          </a:xfrm>
          <a:prstGeom prst="rect">
            <a:avLst/>
          </a:prstGeom>
          <a:noFill/>
        </p:spPr>
        <p:txBody>
          <a:bodyPr wrap="square" rtlCol="0">
            <a:spAutoFit/>
          </a:bodyPr>
          <a:lstStyle/>
          <a:p>
            <a:r>
              <a:rPr lang="tr-TR" sz="2800" b="1" dirty="0">
                <a:solidFill>
                  <a:srgbClr val="114533"/>
                </a:solidFill>
              </a:rPr>
              <a:t>BAĞIMLILIKLA İLGİLİ TEMEL KRİTERLER</a:t>
            </a:r>
          </a:p>
        </p:txBody>
      </p:sp>
      <p:sp>
        <p:nvSpPr>
          <p:cNvPr id="4" name="Oval 76">
            <a:extLst>
              <a:ext uri="{FF2B5EF4-FFF2-40B4-BE49-F238E27FC236}">
                <a16:creationId xmlns:a16="http://schemas.microsoft.com/office/drawing/2014/main" id="{879AABC2-95D9-36E0-D1EA-9D91EF9BE7E7}"/>
              </a:ext>
            </a:extLst>
          </p:cNvPr>
          <p:cNvSpPr>
            <a:spLocks noChangeArrowheads="1"/>
          </p:cNvSpPr>
          <p:nvPr/>
        </p:nvSpPr>
        <p:spPr bwMode="auto">
          <a:xfrm>
            <a:off x="215626" y="423985"/>
            <a:ext cx="219864" cy="212237"/>
          </a:xfrm>
          <a:prstGeom prst="ellipse">
            <a:avLst/>
          </a:prstGeom>
          <a:solidFill>
            <a:srgbClr val="FFFFFF"/>
          </a:solidFill>
          <a:ln w="61913"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dirty="0"/>
          </a:p>
        </p:txBody>
      </p:sp>
      <p:sp>
        <p:nvSpPr>
          <p:cNvPr id="6" name="Line 75">
            <a:extLst>
              <a:ext uri="{FF2B5EF4-FFF2-40B4-BE49-F238E27FC236}">
                <a16:creationId xmlns:a16="http://schemas.microsoft.com/office/drawing/2014/main" id="{2082F6E6-79F1-7382-584B-9C915FA452A9}"/>
              </a:ext>
            </a:extLst>
          </p:cNvPr>
          <p:cNvSpPr>
            <a:spLocks noChangeShapeType="1"/>
          </p:cNvSpPr>
          <p:nvPr/>
        </p:nvSpPr>
        <p:spPr bwMode="auto">
          <a:xfrm>
            <a:off x="325558" y="791713"/>
            <a:ext cx="0" cy="4140000"/>
          </a:xfrm>
          <a:prstGeom prst="line">
            <a:avLst/>
          </a:prstGeom>
          <a:noFill/>
          <a:ln w="14288" cap="flat">
            <a:solidFill>
              <a:srgbClr val="DADAD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Line 5">
            <a:extLst>
              <a:ext uri="{FF2B5EF4-FFF2-40B4-BE49-F238E27FC236}">
                <a16:creationId xmlns:a16="http://schemas.microsoft.com/office/drawing/2014/main" id="{BE020DCF-2679-2EB4-33DB-8415297B1083}"/>
              </a:ext>
            </a:extLst>
          </p:cNvPr>
          <p:cNvSpPr>
            <a:spLocks noChangeShapeType="1"/>
          </p:cNvSpPr>
          <p:nvPr/>
        </p:nvSpPr>
        <p:spPr bwMode="auto">
          <a:xfrm>
            <a:off x="343603" y="1550378"/>
            <a:ext cx="179387" cy="0"/>
          </a:xfrm>
          <a:prstGeom prst="line">
            <a:avLst/>
          </a:prstGeom>
          <a:noFill/>
          <a:ln w="15875" cap="flat">
            <a:solidFill>
              <a:srgbClr val="DADAD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Line 5">
            <a:extLst>
              <a:ext uri="{FF2B5EF4-FFF2-40B4-BE49-F238E27FC236}">
                <a16:creationId xmlns:a16="http://schemas.microsoft.com/office/drawing/2014/main" id="{E754D5B9-5867-BBD2-FDC1-5A9709ED93C2}"/>
              </a:ext>
            </a:extLst>
          </p:cNvPr>
          <p:cNvSpPr>
            <a:spLocks noChangeShapeType="1"/>
          </p:cNvSpPr>
          <p:nvPr/>
        </p:nvSpPr>
        <p:spPr bwMode="auto">
          <a:xfrm>
            <a:off x="335290" y="2903841"/>
            <a:ext cx="179387" cy="0"/>
          </a:xfrm>
          <a:prstGeom prst="line">
            <a:avLst/>
          </a:prstGeom>
          <a:noFill/>
          <a:ln w="15875" cap="flat">
            <a:solidFill>
              <a:srgbClr val="DADAD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Line 5">
            <a:extLst>
              <a:ext uri="{FF2B5EF4-FFF2-40B4-BE49-F238E27FC236}">
                <a16:creationId xmlns:a16="http://schemas.microsoft.com/office/drawing/2014/main" id="{0C7B7FE2-3FBB-009A-6B6D-12F249AA3CAF}"/>
              </a:ext>
            </a:extLst>
          </p:cNvPr>
          <p:cNvSpPr>
            <a:spLocks noChangeShapeType="1"/>
          </p:cNvSpPr>
          <p:nvPr/>
        </p:nvSpPr>
        <p:spPr bwMode="auto">
          <a:xfrm>
            <a:off x="335290" y="3560291"/>
            <a:ext cx="179387" cy="0"/>
          </a:xfrm>
          <a:prstGeom prst="line">
            <a:avLst/>
          </a:prstGeom>
          <a:noFill/>
          <a:ln w="15875" cap="flat">
            <a:solidFill>
              <a:srgbClr val="DADAD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Line 5">
            <a:extLst>
              <a:ext uri="{FF2B5EF4-FFF2-40B4-BE49-F238E27FC236}">
                <a16:creationId xmlns:a16="http://schemas.microsoft.com/office/drawing/2014/main" id="{F8D44DC5-BD96-15A4-DF1E-FEA4AE951265}"/>
              </a:ext>
            </a:extLst>
          </p:cNvPr>
          <p:cNvSpPr>
            <a:spLocks noChangeShapeType="1"/>
          </p:cNvSpPr>
          <p:nvPr/>
        </p:nvSpPr>
        <p:spPr bwMode="auto">
          <a:xfrm>
            <a:off x="335290" y="4204365"/>
            <a:ext cx="179387" cy="0"/>
          </a:xfrm>
          <a:prstGeom prst="line">
            <a:avLst/>
          </a:prstGeom>
          <a:noFill/>
          <a:ln w="15875" cap="flat">
            <a:solidFill>
              <a:srgbClr val="DADAD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Line 5">
            <a:extLst>
              <a:ext uri="{FF2B5EF4-FFF2-40B4-BE49-F238E27FC236}">
                <a16:creationId xmlns:a16="http://schemas.microsoft.com/office/drawing/2014/main" id="{6F338247-2FDF-83E8-F953-A08AE4EDF67C}"/>
              </a:ext>
            </a:extLst>
          </p:cNvPr>
          <p:cNvSpPr>
            <a:spLocks noChangeShapeType="1"/>
          </p:cNvSpPr>
          <p:nvPr/>
        </p:nvSpPr>
        <p:spPr bwMode="auto">
          <a:xfrm>
            <a:off x="335290" y="4930943"/>
            <a:ext cx="179387" cy="0"/>
          </a:xfrm>
          <a:prstGeom prst="line">
            <a:avLst/>
          </a:prstGeom>
          <a:noFill/>
          <a:ln w="15875" cap="flat">
            <a:solidFill>
              <a:srgbClr val="DADAD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Line 5">
            <a:extLst>
              <a:ext uri="{FF2B5EF4-FFF2-40B4-BE49-F238E27FC236}">
                <a16:creationId xmlns:a16="http://schemas.microsoft.com/office/drawing/2014/main" id="{2E3372DB-8EEB-BC79-B9AC-04AF9853BF15}"/>
              </a:ext>
            </a:extLst>
          </p:cNvPr>
          <p:cNvSpPr>
            <a:spLocks noChangeShapeType="1"/>
          </p:cNvSpPr>
          <p:nvPr/>
        </p:nvSpPr>
        <p:spPr bwMode="auto">
          <a:xfrm>
            <a:off x="335290" y="2210265"/>
            <a:ext cx="179387" cy="0"/>
          </a:xfrm>
          <a:prstGeom prst="line">
            <a:avLst/>
          </a:prstGeom>
          <a:noFill/>
          <a:ln w="15875" cap="flat">
            <a:solidFill>
              <a:srgbClr val="DADAD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13" name="Metin kutusu 12">
            <a:extLst>
              <a:ext uri="{FF2B5EF4-FFF2-40B4-BE49-F238E27FC236}">
                <a16:creationId xmlns:a16="http://schemas.microsoft.com/office/drawing/2014/main" id="{F7C0C77E-26AA-5BF9-D403-4F8C56F4F5A7}"/>
              </a:ext>
            </a:extLst>
          </p:cNvPr>
          <p:cNvSpPr txBox="1"/>
          <p:nvPr/>
        </p:nvSpPr>
        <p:spPr>
          <a:xfrm>
            <a:off x="541034" y="1311894"/>
            <a:ext cx="8557479" cy="3816429"/>
          </a:xfrm>
          <a:prstGeom prst="rect">
            <a:avLst/>
          </a:prstGeom>
          <a:noFill/>
        </p:spPr>
        <p:txBody>
          <a:bodyPr wrap="square" rtlCol="0">
            <a:spAutoFit/>
          </a:bodyPr>
          <a:lstStyle/>
          <a:p>
            <a:r>
              <a:rPr lang="tr-TR" sz="2200" dirty="0">
                <a:cs typeface="Calibri" panose="020F0502020204030204" pitchFamily="34" charset="0"/>
              </a:rPr>
              <a:t>Tolerans</a:t>
            </a:r>
          </a:p>
          <a:p>
            <a:endParaRPr lang="tr-TR" sz="2200" dirty="0">
              <a:cs typeface="Calibri" panose="020F0502020204030204" pitchFamily="34" charset="0"/>
            </a:endParaRPr>
          </a:p>
          <a:p>
            <a:r>
              <a:rPr lang="tr-TR" sz="2200" dirty="0">
                <a:cs typeface="Calibri" panose="020F0502020204030204" pitchFamily="34" charset="0"/>
              </a:rPr>
              <a:t>Çok fazla zaman, emek, para harcama</a:t>
            </a:r>
          </a:p>
          <a:p>
            <a:endParaRPr lang="tr-TR" sz="2200" dirty="0">
              <a:cs typeface="Calibri" panose="020F0502020204030204" pitchFamily="34" charset="0"/>
            </a:endParaRPr>
          </a:p>
          <a:p>
            <a:r>
              <a:rPr lang="tr-TR" sz="2200" dirty="0">
                <a:cs typeface="Calibri" panose="020F0502020204030204" pitchFamily="34" charset="0"/>
              </a:rPr>
              <a:t>Başarısız bırakma girişimleri (relaps)</a:t>
            </a:r>
          </a:p>
          <a:p>
            <a:endParaRPr lang="tr-TR" sz="2200" dirty="0">
              <a:cs typeface="Calibri" panose="020F0502020204030204" pitchFamily="34" charset="0"/>
            </a:endParaRPr>
          </a:p>
          <a:p>
            <a:r>
              <a:rPr lang="tr-TR" sz="2200" dirty="0">
                <a:cs typeface="Calibri" panose="020F0502020204030204" pitchFamily="34" charset="0"/>
              </a:rPr>
              <a:t>Engellenemeyen arzu, istek ve kontrol kaybı</a:t>
            </a:r>
          </a:p>
          <a:p>
            <a:endParaRPr lang="tr-TR" sz="2200" dirty="0">
              <a:cs typeface="Calibri" panose="020F0502020204030204" pitchFamily="34" charset="0"/>
            </a:endParaRPr>
          </a:p>
          <a:p>
            <a:r>
              <a:rPr lang="tr-TR" sz="2200" dirty="0">
                <a:cs typeface="Calibri" panose="020F0502020204030204" pitchFamily="34" charset="0"/>
              </a:rPr>
              <a:t>Yoksunluk belirtileri </a:t>
            </a:r>
          </a:p>
          <a:p>
            <a:endParaRPr lang="tr-TR" sz="2200" dirty="0">
              <a:cs typeface="Calibri" panose="020F0502020204030204" pitchFamily="34" charset="0"/>
            </a:endParaRPr>
          </a:p>
          <a:p>
            <a:r>
              <a:rPr lang="tr-TR" sz="2200" dirty="0">
                <a:cs typeface="Calibri" panose="020F0502020204030204" pitchFamily="34" charset="0"/>
              </a:rPr>
              <a:t>İşlevsellikte bozulma </a:t>
            </a:r>
          </a:p>
        </p:txBody>
      </p:sp>
      <p:pic>
        <p:nvPicPr>
          <p:cNvPr id="14" name="Picture 2">
            <a:extLst>
              <a:ext uri="{FF2B5EF4-FFF2-40B4-BE49-F238E27FC236}">
                <a16:creationId xmlns:a16="http://schemas.microsoft.com/office/drawing/2014/main" id="{75DEBA7E-985F-6424-299B-E48E6EB3882F}"/>
              </a:ext>
            </a:extLst>
          </p:cNvPr>
          <p:cNvPicPr>
            <a:picLocks noChangeAspect="1"/>
          </p:cNvPicPr>
          <p:nvPr/>
        </p:nvPicPr>
        <p:blipFill>
          <a:blip r:embed="rId3"/>
          <a:stretch>
            <a:fillRect/>
          </a:stretch>
        </p:blipFill>
        <p:spPr>
          <a:xfrm>
            <a:off x="6225377" y="880323"/>
            <a:ext cx="4863531" cy="4863529"/>
          </a:xfrm>
          <a:prstGeom prst="rect">
            <a:avLst/>
          </a:prstGeom>
        </p:spPr>
      </p:pic>
    </p:spTree>
    <p:extLst>
      <p:ext uri="{BB962C8B-B14F-4D97-AF65-F5344CB8AC3E}">
        <p14:creationId xmlns:p14="http://schemas.microsoft.com/office/powerpoint/2010/main" val="289216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50553-E9B0-7B46-CCD7-9CB940F99DD2}"/>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E41FBE7A-246F-E6D7-7611-91EA91B8724B}"/>
              </a:ext>
            </a:extLst>
          </p:cNvPr>
          <p:cNvSpPr txBox="1"/>
          <p:nvPr/>
        </p:nvSpPr>
        <p:spPr>
          <a:xfrm>
            <a:off x="2426719" y="2020057"/>
            <a:ext cx="8180322" cy="2817887"/>
          </a:xfrm>
          <a:prstGeom prst="rect">
            <a:avLst/>
          </a:prstGeom>
          <a:noFill/>
        </p:spPr>
        <p:txBody>
          <a:bodyPr wrap="square" rtlCol="0">
            <a:spAutoFit/>
          </a:bodyPr>
          <a:lstStyle/>
          <a:p>
            <a:pPr lvl="0" algn="just">
              <a:lnSpc>
                <a:spcPct val="150000"/>
              </a:lnSpc>
              <a:defRPr/>
            </a:pPr>
            <a:r>
              <a:rPr lang="tr-TR" sz="2000" b="1" i="1" dirty="0"/>
              <a:t>Kumar Bağımlılığı:  </a:t>
            </a:r>
            <a:r>
              <a:rPr lang="tr-TR" sz="2000" dirty="0"/>
              <a:t>Herhangi bir şeyin daha yüksek değerde bir şey kazanmak için riske atıldığı her türlü aktivite kumar olarak kabul edilebilir. </a:t>
            </a:r>
          </a:p>
          <a:p>
            <a:pPr lvl="0" algn="just">
              <a:lnSpc>
                <a:spcPct val="150000"/>
              </a:lnSpc>
              <a:defRPr/>
            </a:pPr>
            <a:endParaRPr lang="tr-TR" sz="2000" dirty="0"/>
          </a:p>
          <a:p>
            <a:pPr lvl="0" algn="just">
              <a:lnSpc>
                <a:spcPct val="150000"/>
              </a:lnSpc>
              <a:defRPr/>
            </a:pPr>
            <a:r>
              <a:rPr lang="tr-TR" sz="2000" dirty="0"/>
              <a:t>Kişinin bireysel, ailevi ve mesleki işlevselliğini bozacak şekilde, kontrol edilemeyen ölçüde tekrar eden kumar oynama davranışı kumar bağımlılığı  olarak tanımlanır. </a:t>
            </a:r>
          </a:p>
        </p:txBody>
      </p:sp>
      <p:pic>
        <p:nvPicPr>
          <p:cNvPr id="2" name="Picture 5">
            <a:extLst>
              <a:ext uri="{FF2B5EF4-FFF2-40B4-BE49-F238E27FC236}">
                <a16:creationId xmlns:a16="http://schemas.microsoft.com/office/drawing/2014/main" id="{B62E75CE-B3CD-09B4-AC4E-93B4946A0D19}"/>
              </a:ext>
            </a:extLst>
          </p:cNvPr>
          <p:cNvPicPr>
            <a:picLocks noChangeAspect="1"/>
          </p:cNvPicPr>
          <p:nvPr/>
        </p:nvPicPr>
        <p:blipFill>
          <a:blip r:embed="rId3"/>
          <a:stretch>
            <a:fillRect/>
          </a:stretch>
        </p:blipFill>
        <p:spPr>
          <a:xfrm>
            <a:off x="383830" y="2453436"/>
            <a:ext cx="2014752" cy="1951128"/>
          </a:xfrm>
          <a:prstGeom prst="rect">
            <a:avLst/>
          </a:prstGeom>
        </p:spPr>
      </p:pic>
      <p:pic>
        <p:nvPicPr>
          <p:cNvPr id="3" name="Resim 2">
            <a:extLst>
              <a:ext uri="{FF2B5EF4-FFF2-40B4-BE49-F238E27FC236}">
                <a16:creationId xmlns:a16="http://schemas.microsoft.com/office/drawing/2014/main" id="{14552AE4-77D9-4EA0-4C95-D885849F7E8D}"/>
              </a:ext>
            </a:extLst>
          </p:cNvPr>
          <p:cNvPicPr>
            <a:picLocks noChangeAspect="1"/>
          </p:cNvPicPr>
          <p:nvPr/>
        </p:nvPicPr>
        <p:blipFill>
          <a:blip r:embed="rId4"/>
          <a:stretch>
            <a:fillRect/>
          </a:stretch>
        </p:blipFill>
        <p:spPr>
          <a:xfrm>
            <a:off x="383830" y="2446192"/>
            <a:ext cx="2028820" cy="1965616"/>
          </a:xfrm>
          <a:prstGeom prst="rect">
            <a:avLst/>
          </a:prstGeom>
        </p:spPr>
      </p:pic>
    </p:spTree>
    <p:extLst>
      <p:ext uri="{BB962C8B-B14F-4D97-AF65-F5344CB8AC3E}">
        <p14:creationId xmlns:p14="http://schemas.microsoft.com/office/powerpoint/2010/main" val="334604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10DA6-AE59-0B91-9F0A-3F8D027699E0}"/>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03B91837-1575-A146-1D98-C58FBB56B110}"/>
              </a:ext>
            </a:extLst>
          </p:cNvPr>
          <p:cNvSpPr txBox="1"/>
          <p:nvPr/>
        </p:nvSpPr>
        <p:spPr>
          <a:xfrm>
            <a:off x="193116" y="172097"/>
            <a:ext cx="9678672" cy="523220"/>
          </a:xfrm>
          <a:prstGeom prst="rect">
            <a:avLst/>
          </a:prstGeom>
          <a:noFill/>
        </p:spPr>
        <p:txBody>
          <a:bodyPr wrap="square" rtlCol="0">
            <a:spAutoFit/>
          </a:bodyPr>
          <a:lstStyle/>
          <a:p>
            <a:r>
              <a:rPr lang="tr-TR" sz="2800" b="1" dirty="0">
                <a:solidFill>
                  <a:srgbClr val="114533"/>
                </a:solidFill>
              </a:rPr>
              <a:t>KUMARA İLİŞKİN BULGULAR</a:t>
            </a:r>
          </a:p>
        </p:txBody>
      </p:sp>
      <p:sp>
        <p:nvSpPr>
          <p:cNvPr id="6" name="Metin kutusu 5">
            <a:extLst>
              <a:ext uri="{FF2B5EF4-FFF2-40B4-BE49-F238E27FC236}">
                <a16:creationId xmlns:a16="http://schemas.microsoft.com/office/drawing/2014/main" id="{0F9C7C22-2208-353A-57FF-8A44EF32906A}"/>
              </a:ext>
            </a:extLst>
          </p:cNvPr>
          <p:cNvSpPr txBox="1"/>
          <p:nvPr/>
        </p:nvSpPr>
        <p:spPr>
          <a:xfrm>
            <a:off x="193117" y="1375938"/>
            <a:ext cx="5718586" cy="4106124"/>
          </a:xfrm>
          <a:prstGeom prst="rect">
            <a:avLst/>
          </a:prstGeom>
          <a:noFill/>
        </p:spPr>
        <p:txBody>
          <a:bodyPr wrap="square" rtlCol="0">
            <a:spAutoFit/>
          </a:bodyPr>
          <a:lstStyle/>
          <a:p>
            <a:pPr marL="342900" lvl="0" indent="-342900" algn="just">
              <a:lnSpc>
                <a:spcPct val="150000"/>
              </a:lnSpc>
              <a:buFont typeface="Arial" panose="020B0604020202020204" pitchFamily="34" charset="0"/>
              <a:buChar char="•"/>
              <a:defRPr/>
            </a:pPr>
            <a:r>
              <a:rPr lang="tr-TR" sz="2200" dirty="0"/>
              <a:t>Son 30 yıl içinde artış, pandemi sonrası…</a:t>
            </a:r>
          </a:p>
          <a:p>
            <a:pPr marL="342900" lvl="0" indent="-342900" algn="just">
              <a:lnSpc>
                <a:spcPct val="150000"/>
              </a:lnSpc>
              <a:buFont typeface="Arial" panose="020B0604020202020204" pitchFamily="34" charset="0"/>
              <a:buChar char="•"/>
              <a:defRPr/>
            </a:pPr>
            <a:endParaRPr lang="tr-TR" sz="2200" dirty="0"/>
          </a:p>
          <a:p>
            <a:pPr marL="342900" lvl="0" indent="-342900" algn="just">
              <a:lnSpc>
                <a:spcPct val="150000"/>
              </a:lnSpc>
              <a:buFont typeface="Arial" panose="020B0604020202020204" pitchFamily="34" charset="0"/>
              <a:buChar char="•"/>
              <a:defRPr/>
            </a:pPr>
            <a:r>
              <a:rPr lang="tr-TR" sz="2200" dirty="0"/>
              <a:t>Gençlerde yaygınlığı yüksek.</a:t>
            </a:r>
          </a:p>
          <a:p>
            <a:pPr marL="342900" lvl="0" indent="-342900" algn="just">
              <a:lnSpc>
                <a:spcPct val="150000"/>
              </a:lnSpc>
              <a:buFont typeface="Arial" panose="020B0604020202020204" pitchFamily="34" charset="0"/>
              <a:buChar char="•"/>
              <a:defRPr/>
            </a:pPr>
            <a:endParaRPr lang="tr-TR" sz="2200" dirty="0"/>
          </a:p>
          <a:p>
            <a:pPr marL="342900" lvl="0" indent="-342900" algn="just">
              <a:lnSpc>
                <a:spcPct val="150000"/>
              </a:lnSpc>
              <a:buFont typeface="Arial" panose="020B0604020202020204" pitchFamily="34" charset="0"/>
              <a:buChar char="•"/>
              <a:defRPr/>
            </a:pPr>
            <a:r>
              <a:rPr lang="tr-TR" sz="2200" dirty="0"/>
              <a:t>Kumar oynama yaşı düşüyor.</a:t>
            </a:r>
          </a:p>
          <a:p>
            <a:pPr marL="342900" lvl="0" indent="-342900" algn="just">
              <a:lnSpc>
                <a:spcPct val="150000"/>
              </a:lnSpc>
              <a:buFont typeface="Arial" panose="020B0604020202020204" pitchFamily="34" charset="0"/>
              <a:buChar char="•"/>
              <a:defRPr/>
            </a:pPr>
            <a:endParaRPr lang="tr-TR" sz="2200" dirty="0"/>
          </a:p>
          <a:p>
            <a:pPr marL="342900" lvl="0" indent="-342900" algn="just">
              <a:lnSpc>
                <a:spcPct val="150000"/>
              </a:lnSpc>
              <a:buFont typeface="Arial" panose="020B0604020202020204" pitchFamily="34" charset="0"/>
              <a:buChar char="•"/>
              <a:defRPr/>
            </a:pPr>
            <a:r>
              <a:rPr lang="tr-TR" sz="2200" dirty="0"/>
              <a:t>Erkeklerde ergenlik dönemi başlangıç, kadınlarda ise 20-40 yaş..</a:t>
            </a:r>
          </a:p>
        </p:txBody>
      </p:sp>
      <p:grpSp>
        <p:nvGrpSpPr>
          <p:cNvPr id="4" name="Grup 3">
            <a:extLst>
              <a:ext uri="{FF2B5EF4-FFF2-40B4-BE49-F238E27FC236}">
                <a16:creationId xmlns:a16="http://schemas.microsoft.com/office/drawing/2014/main" id="{99106C39-11A9-936C-15A4-8F89A6BBBB30}"/>
              </a:ext>
            </a:extLst>
          </p:cNvPr>
          <p:cNvGrpSpPr/>
          <p:nvPr/>
        </p:nvGrpSpPr>
        <p:grpSpPr>
          <a:xfrm>
            <a:off x="7083984" y="1565577"/>
            <a:ext cx="4021138" cy="4021137"/>
            <a:chOff x="7935873" y="942327"/>
            <a:chExt cx="4021138" cy="4021137"/>
          </a:xfrm>
        </p:grpSpPr>
        <p:sp>
          <p:nvSpPr>
            <p:cNvPr id="7" name="Oval 5">
              <a:extLst>
                <a:ext uri="{FF2B5EF4-FFF2-40B4-BE49-F238E27FC236}">
                  <a16:creationId xmlns:a16="http://schemas.microsoft.com/office/drawing/2014/main" id="{594F3BFD-BEAE-8BBC-6E58-89DADD126B7E}"/>
                </a:ext>
              </a:extLst>
            </p:cNvPr>
            <p:cNvSpPr>
              <a:spLocks noChangeArrowheads="1"/>
            </p:cNvSpPr>
            <p:nvPr/>
          </p:nvSpPr>
          <p:spPr bwMode="auto">
            <a:xfrm>
              <a:off x="7935873" y="942327"/>
              <a:ext cx="4021138" cy="4021137"/>
            </a:xfrm>
            <a:prstGeom prst="ellipse">
              <a:avLst/>
            </a:prstGeom>
            <a:noFill/>
            <a:ln w="241300" cap="flat">
              <a:solidFill>
                <a:srgbClr val="DADAD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2" descr="Zarlar · ikon · örnek · kumar · boya · imzalamak - stok fotoğraf © prill  (#2810215) | Stockfresh">
              <a:extLst>
                <a:ext uri="{FF2B5EF4-FFF2-40B4-BE49-F238E27FC236}">
                  <a16:creationId xmlns:a16="http://schemas.microsoft.com/office/drawing/2014/main" id="{D1FEF747-8CC2-A305-258A-C548C206DA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7113" y="1739126"/>
              <a:ext cx="2574449" cy="253583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4176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1905D-2511-E116-2413-571734BD8FD1}"/>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7C1658F2-84E1-A50C-6B46-373F7FA243ED}"/>
              </a:ext>
            </a:extLst>
          </p:cNvPr>
          <p:cNvSpPr txBox="1"/>
          <p:nvPr/>
        </p:nvSpPr>
        <p:spPr>
          <a:xfrm>
            <a:off x="193116" y="172097"/>
            <a:ext cx="9678672" cy="523220"/>
          </a:xfrm>
          <a:prstGeom prst="rect">
            <a:avLst/>
          </a:prstGeom>
          <a:noFill/>
        </p:spPr>
        <p:txBody>
          <a:bodyPr wrap="square" rtlCol="0">
            <a:spAutoFit/>
          </a:bodyPr>
          <a:lstStyle/>
          <a:p>
            <a:r>
              <a:rPr lang="tr-TR" sz="2800" b="1" dirty="0">
                <a:solidFill>
                  <a:srgbClr val="114533"/>
                </a:solidFill>
              </a:rPr>
              <a:t>BAĞIMLILIKLARLA İLGİLİ GENEL İLKELER </a:t>
            </a:r>
          </a:p>
        </p:txBody>
      </p:sp>
      <p:sp>
        <p:nvSpPr>
          <p:cNvPr id="6" name="Metin kutusu 5">
            <a:extLst>
              <a:ext uri="{FF2B5EF4-FFF2-40B4-BE49-F238E27FC236}">
                <a16:creationId xmlns:a16="http://schemas.microsoft.com/office/drawing/2014/main" id="{C36AE986-2957-D668-9B4E-DE460F3EE21B}"/>
              </a:ext>
            </a:extLst>
          </p:cNvPr>
          <p:cNvSpPr txBox="1"/>
          <p:nvPr/>
        </p:nvSpPr>
        <p:spPr>
          <a:xfrm>
            <a:off x="193117" y="2137685"/>
            <a:ext cx="5718586" cy="2582630"/>
          </a:xfrm>
          <a:prstGeom prst="rect">
            <a:avLst/>
          </a:prstGeom>
          <a:noFill/>
        </p:spPr>
        <p:txBody>
          <a:bodyPr wrap="square" rtlCol="0">
            <a:spAutoFit/>
          </a:bodyPr>
          <a:lstStyle/>
          <a:p>
            <a:pPr marL="342900" lvl="0" indent="-342900" algn="just">
              <a:lnSpc>
                <a:spcPct val="150000"/>
              </a:lnSpc>
              <a:buFont typeface="Arial" panose="020B0604020202020204" pitchFamily="34" charset="0"/>
              <a:buChar char="•"/>
              <a:defRPr/>
            </a:pPr>
            <a:r>
              <a:rPr lang="tr-TR" sz="2200" dirty="0"/>
              <a:t>Bağımlılık bir alışkanlık değildir. </a:t>
            </a:r>
          </a:p>
          <a:p>
            <a:pPr marL="342900" lvl="0" indent="-342900" algn="just">
              <a:lnSpc>
                <a:spcPct val="150000"/>
              </a:lnSpc>
              <a:buFont typeface="Arial" panose="020B0604020202020204" pitchFamily="34" charset="0"/>
              <a:buChar char="•"/>
              <a:defRPr/>
            </a:pPr>
            <a:endParaRPr lang="tr-TR" sz="2200" dirty="0"/>
          </a:p>
          <a:p>
            <a:pPr marL="342900" lvl="0" indent="-342900" algn="just">
              <a:lnSpc>
                <a:spcPct val="150000"/>
              </a:lnSpc>
              <a:buFont typeface="Arial" panose="020B0604020202020204" pitchFamily="34" charset="0"/>
              <a:buChar char="•"/>
              <a:defRPr/>
            </a:pPr>
            <a:r>
              <a:rPr lang="tr-TR" sz="2200" dirty="0"/>
              <a:t>Bağımlılık bir beyin hastalığıdır.</a:t>
            </a:r>
          </a:p>
          <a:p>
            <a:pPr marL="342900" lvl="0" indent="-342900" algn="just">
              <a:lnSpc>
                <a:spcPct val="150000"/>
              </a:lnSpc>
              <a:buFont typeface="Arial" panose="020B0604020202020204" pitchFamily="34" charset="0"/>
              <a:buChar char="•"/>
              <a:defRPr/>
            </a:pPr>
            <a:endParaRPr lang="tr-TR" sz="2200" dirty="0"/>
          </a:p>
          <a:p>
            <a:pPr marL="342900" lvl="0" indent="-342900" algn="just">
              <a:lnSpc>
                <a:spcPct val="150000"/>
              </a:lnSpc>
              <a:buFont typeface="Arial" panose="020B0604020202020204" pitchFamily="34" charset="0"/>
              <a:buChar char="•"/>
              <a:defRPr/>
            </a:pPr>
            <a:r>
              <a:rPr lang="tr-TR" sz="2200" dirty="0"/>
              <a:t>Bağımlılık bir neden değil, bir sonuçtur. </a:t>
            </a:r>
          </a:p>
        </p:txBody>
      </p:sp>
    </p:spTree>
    <p:extLst>
      <p:ext uri="{BB962C8B-B14F-4D97-AF65-F5344CB8AC3E}">
        <p14:creationId xmlns:p14="http://schemas.microsoft.com/office/powerpoint/2010/main" val="2371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C5DCC-743C-371A-7260-0FE2C43496BC}"/>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91671967-BFAF-ED3B-97C2-784D6AE14D84}"/>
              </a:ext>
            </a:extLst>
          </p:cNvPr>
          <p:cNvSpPr txBox="1"/>
          <p:nvPr/>
        </p:nvSpPr>
        <p:spPr>
          <a:xfrm>
            <a:off x="193116" y="172097"/>
            <a:ext cx="9678672" cy="523220"/>
          </a:xfrm>
          <a:prstGeom prst="rect">
            <a:avLst/>
          </a:prstGeom>
          <a:noFill/>
        </p:spPr>
        <p:txBody>
          <a:bodyPr wrap="square" rtlCol="0">
            <a:spAutoFit/>
          </a:bodyPr>
          <a:lstStyle/>
          <a:p>
            <a:r>
              <a:rPr lang="tr-TR" sz="2800" b="1" dirty="0">
                <a:solidFill>
                  <a:srgbClr val="114533"/>
                </a:solidFill>
              </a:rPr>
              <a:t>BAĞIMLILIKLARLA İLGİLİ GENEL İLKELER </a:t>
            </a:r>
          </a:p>
        </p:txBody>
      </p:sp>
      <p:sp>
        <p:nvSpPr>
          <p:cNvPr id="6" name="Metin kutusu 5">
            <a:extLst>
              <a:ext uri="{FF2B5EF4-FFF2-40B4-BE49-F238E27FC236}">
                <a16:creationId xmlns:a16="http://schemas.microsoft.com/office/drawing/2014/main" id="{20AA1551-5E9E-E11E-9047-0B4D22EB8672}"/>
              </a:ext>
            </a:extLst>
          </p:cNvPr>
          <p:cNvSpPr txBox="1"/>
          <p:nvPr/>
        </p:nvSpPr>
        <p:spPr>
          <a:xfrm>
            <a:off x="193117" y="1445096"/>
            <a:ext cx="5718586" cy="551305"/>
          </a:xfrm>
          <a:prstGeom prst="rect">
            <a:avLst/>
          </a:prstGeom>
          <a:noFill/>
        </p:spPr>
        <p:txBody>
          <a:bodyPr wrap="square" rtlCol="0">
            <a:spAutoFit/>
          </a:bodyPr>
          <a:lstStyle/>
          <a:p>
            <a:pPr marL="342900" lvl="0" indent="-342900" algn="just">
              <a:lnSpc>
                <a:spcPct val="150000"/>
              </a:lnSpc>
              <a:buFont typeface="Arial" panose="020B0604020202020204" pitchFamily="34" charset="0"/>
              <a:buChar char="•"/>
              <a:defRPr/>
            </a:pPr>
            <a:r>
              <a:rPr lang="tr-TR" sz="2200" b="1" dirty="0"/>
              <a:t>Bağımlılık Bir Süreçtir.</a:t>
            </a:r>
          </a:p>
        </p:txBody>
      </p:sp>
      <p:grpSp>
        <p:nvGrpSpPr>
          <p:cNvPr id="3" name="Grup 2">
            <a:extLst>
              <a:ext uri="{FF2B5EF4-FFF2-40B4-BE49-F238E27FC236}">
                <a16:creationId xmlns:a16="http://schemas.microsoft.com/office/drawing/2014/main" id="{848D3776-0B4A-AAE5-2455-22459FEA08A6}"/>
              </a:ext>
            </a:extLst>
          </p:cNvPr>
          <p:cNvGrpSpPr/>
          <p:nvPr/>
        </p:nvGrpSpPr>
        <p:grpSpPr>
          <a:xfrm>
            <a:off x="1623720" y="2609603"/>
            <a:ext cx="8944560" cy="1638795"/>
            <a:chOff x="2467627" y="2528348"/>
            <a:chExt cx="8481422" cy="938322"/>
          </a:xfrm>
        </p:grpSpPr>
        <p:sp>
          <p:nvSpPr>
            <p:cNvPr id="4" name="Dikdörtgen 3">
              <a:extLst>
                <a:ext uri="{FF2B5EF4-FFF2-40B4-BE49-F238E27FC236}">
                  <a16:creationId xmlns:a16="http://schemas.microsoft.com/office/drawing/2014/main" id="{37434652-D184-7446-01CA-CC18DEBB597A}"/>
                </a:ext>
              </a:extLst>
            </p:cNvPr>
            <p:cNvSpPr/>
            <p:nvPr/>
          </p:nvSpPr>
          <p:spPr>
            <a:xfrm>
              <a:off x="2467627" y="2566018"/>
              <a:ext cx="1766170" cy="90065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dirty="0"/>
                <a:t>İlk Deneme</a:t>
              </a:r>
            </a:p>
          </p:txBody>
        </p:sp>
        <p:sp>
          <p:nvSpPr>
            <p:cNvPr id="7" name="Dikdörtgen 6">
              <a:extLst>
                <a:ext uri="{FF2B5EF4-FFF2-40B4-BE49-F238E27FC236}">
                  <a16:creationId xmlns:a16="http://schemas.microsoft.com/office/drawing/2014/main" id="{FF4B4B96-A967-2EB2-0EF9-AE10F6530690}"/>
                </a:ext>
              </a:extLst>
            </p:cNvPr>
            <p:cNvSpPr/>
            <p:nvPr/>
          </p:nvSpPr>
          <p:spPr>
            <a:xfrm>
              <a:off x="5937392" y="2528348"/>
              <a:ext cx="1766170" cy="90065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dirty="0"/>
                <a:t>Düzenli Kullanım</a:t>
              </a:r>
            </a:p>
          </p:txBody>
        </p:sp>
        <p:sp>
          <p:nvSpPr>
            <p:cNvPr id="8" name="Dikdörtgen 7">
              <a:extLst>
                <a:ext uri="{FF2B5EF4-FFF2-40B4-BE49-F238E27FC236}">
                  <a16:creationId xmlns:a16="http://schemas.microsoft.com/office/drawing/2014/main" id="{AF23CE09-26E5-24C1-BB33-0EEE8F0C4B6C}"/>
                </a:ext>
              </a:extLst>
            </p:cNvPr>
            <p:cNvSpPr/>
            <p:nvPr/>
          </p:nvSpPr>
          <p:spPr>
            <a:xfrm>
              <a:off x="9298756" y="2566018"/>
              <a:ext cx="1650293" cy="90065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dirty="0"/>
                <a:t>Bağımlılık </a:t>
              </a:r>
            </a:p>
          </p:txBody>
        </p:sp>
        <p:cxnSp>
          <p:nvCxnSpPr>
            <p:cNvPr id="9" name="Düz Ok Bağlayıcısı 8">
              <a:extLst>
                <a:ext uri="{FF2B5EF4-FFF2-40B4-BE49-F238E27FC236}">
                  <a16:creationId xmlns:a16="http://schemas.microsoft.com/office/drawing/2014/main" id="{EB729A23-EB42-632F-35F0-F7BF2AED6850}"/>
                </a:ext>
              </a:extLst>
            </p:cNvPr>
            <p:cNvCxnSpPr/>
            <p:nvPr/>
          </p:nvCxnSpPr>
          <p:spPr>
            <a:xfrm>
              <a:off x="4471792" y="3016344"/>
              <a:ext cx="13152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Düz Ok Bağlayıcısı 9">
              <a:extLst>
                <a:ext uri="{FF2B5EF4-FFF2-40B4-BE49-F238E27FC236}">
                  <a16:creationId xmlns:a16="http://schemas.microsoft.com/office/drawing/2014/main" id="{2C63E78D-BB45-E8D3-B6DC-A2237BBE5093}"/>
                </a:ext>
              </a:extLst>
            </p:cNvPr>
            <p:cNvCxnSpPr/>
            <p:nvPr/>
          </p:nvCxnSpPr>
          <p:spPr>
            <a:xfrm>
              <a:off x="7829989" y="3016344"/>
              <a:ext cx="13152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1639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D5F27-EC57-DEE2-CAA1-3D1139A605D0}"/>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D68DEE96-6BBB-A542-C8A6-F79B162B2ED7}"/>
              </a:ext>
            </a:extLst>
          </p:cNvPr>
          <p:cNvSpPr txBox="1"/>
          <p:nvPr/>
        </p:nvSpPr>
        <p:spPr>
          <a:xfrm>
            <a:off x="193116" y="172097"/>
            <a:ext cx="9678672" cy="523220"/>
          </a:xfrm>
          <a:prstGeom prst="rect">
            <a:avLst/>
          </a:prstGeom>
          <a:noFill/>
        </p:spPr>
        <p:txBody>
          <a:bodyPr wrap="square" rtlCol="0">
            <a:spAutoFit/>
          </a:bodyPr>
          <a:lstStyle/>
          <a:p>
            <a:r>
              <a:rPr lang="tr-TR" sz="2800" b="1" dirty="0">
                <a:solidFill>
                  <a:srgbClr val="114533"/>
                </a:solidFill>
              </a:rPr>
              <a:t>BAĞIMLILIKLARLA İLGİLİ GENEL İLKELER </a:t>
            </a:r>
          </a:p>
        </p:txBody>
      </p:sp>
      <p:sp>
        <p:nvSpPr>
          <p:cNvPr id="6" name="Metin kutusu 5">
            <a:extLst>
              <a:ext uri="{FF2B5EF4-FFF2-40B4-BE49-F238E27FC236}">
                <a16:creationId xmlns:a16="http://schemas.microsoft.com/office/drawing/2014/main" id="{50317EDE-9EF4-9A21-D351-FEC15EA2CDF1}"/>
              </a:ext>
            </a:extLst>
          </p:cNvPr>
          <p:cNvSpPr txBox="1"/>
          <p:nvPr/>
        </p:nvSpPr>
        <p:spPr>
          <a:xfrm>
            <a:off x="193116" y="1375938"/>
            <a:ext cx="7234625" cy="4660122"/>
          </a:xfrm>
          <a:prstGeom prst="rect">
            <a:avLst/>
          </a:prstGeom>
          <a:noFill/>
        </p:spPr>
        <p:txBody>
          <a:bodyPr wrap="square" rtlCol="0">
            <a:spAutoFit/>
          </a:bodyPr>
          <a:lstStyle/>
          <a:p>
            <a:pPr lvl="0" algn="just">
              <a:lnSpc>
                <a:spcPct val="150000"/>
              </a:lnSpc>
              <a:defRPr/>
            </a:pPr>
            <a:r>
              <a:rPr lang="tr-TR" sz="2400" b="1" dirty="0"/>
              <a:t>Bağımlılık Tekrarlar.</a:t>
            </a:r>
          </a:p>
          <a:p>
            <a:pPr marL="342900" lvl="0" indent="-342900" algn="just">
              <a:lnSpc>
                <a:spcPct val="150000"/>
              </a:lnSpc>
              <a:buFont typeface="Arial" panose="020B0604020202020204" pitchFamily="34" charset="0"/>
              <a:buChar char="•"/>
              <a:defRPr/>
            </a:pPr>
            <a:endParaRPr lang="tr-TR" sz="2200" b="1" dirty="0"/>
          </a:p>
          <a:p>
            <a:pPr marL="342900" lvl="0" indent="-342900" algn="just">
              <a:lnSpc>
                <a:spcPct val="150000"/>
              </a:lnSpc>
              <a:buFont typeface="Arial" panose="020B0604020202020204" pitchFamily="34" charset="0"/>
              <a:buChar char="•"/>
              <a:defRPr/>
            </a:pPr>
            <a:r>
              <a:rPr lang="tr-TR" sz="2200" dirty="0"/>
              <a:t>Bağımlılık iyileşme ve tekrar kullanmayla seyreden bir hastalıktır. </a:t>
            </a:r>
          </a:p>
          <a:p>
            <a:pPr marL="342900" lvl="0" indent="-342900" algn="just">
              <a:lnSpc>
                <a:spcPct val="150000"/>
              </a:lnSpc>
              <a:buFont typeface="Arial" panose="020B0604020202020204" pitchFamily="34" charset="0"/>
              <a:buChar char="•"/>
              <a:defRPr/>
            </a:pPr>
            <a:endParaRPr lang="tr-TR" sz="2200" dirty="0"/>
          </a:p>
          <a:p>
            <a:pPr marL="342900" lvl="0" indent="-342900" algn="just">
              <a:lnSpc>
                <a:spcPct val="150000"/>
              </a:lnSpc>
              <a:buFont typeface="Arial" panose="020B0604020202020204" pitchFamily="34" charset="0"/>
              <a:buChar char="•"/>
              <a:defRPr/>
            </a:pPr>
            <a:r>
              <a:rPr lang="tr-TR" sz="2200" dirty="0"/>
              <a:t>Bağımlılık tedavisi uzun bir süreçtir.</a:t>
            </a:r>
          </a:p>
          <a:p>
            <a:pPr marL="342900" lvl="0" indent="-342900" algn="just">
              <a:lnSpc>
                <a:spcPct val="150000"/>
              </a:lnSpc>
              <a:buFont typeface="Arial" panose="020B0604020202020204" pitchFamily="34" charset="0"/>
              <a:buChar char="•"/>
              <a:defRPr/>
            </a:pPr>
            <a:endParaRPr lang="tr-TR" sz="2200" dirty="0"/>
          </a:p>
          <a:p>
            <a:pPr marL="342900" lvl="0" indent="-342900" algn="just">
              <a:lnSpc>
                <a:spcPct val="150000"/>
              </a:lnSpc>
              <a:buFont typeface="Arial" panose="020B0604020202020204" pitchFamily="34" charset="0"/>
              <a:buChar char="•"/>
              <a:defRPr/>
            </a:pPr>
            <a:r>
              <a:rPr lang="tr-TR" sz="2200" dirty="0"/>
              <a:t>Uzun süreli izlemek, pes etmemek çok önemlidir. </a:t>
            </a:r>
          </a:p>
          <a:p>
            <a:pPr marL="342900" lvl="0" indent="-342900" algn="just">
              <a:lnSpc>
                <a:spcPct val="150000"/>
              </a:lnSpc>
              <a:buFont typeface="Arial" panose="020B0604020202020204" pitchFamily="34" charset="0"/>
              <a:buChar char="•"/>
              <a:defRPr/>
            </a:pPr>
            <a:endParaRPr lang="tr-TR" sz="2200" dirty="0"/>
          </a:p>
        </p:txBody>
      </p:sp>
      <p:pic>
        <p:nvPicPr>
          <p:cNvPr id="9" name="Picture 4" descr="walking gif animation ile ilgili gÃ¶rsel sonucu">
            <a:extLst>
              <a:ext uri="{FF2B5EF4-FFF2-40B4-BE49-F238E27FC236}">
                <a16:creationId xmlns:a16="http://schemas.microsoft.com/office/drawing/2014/main" id="{FD3171EC-FF47-B303-78A8-AC52C46797B0}"/>
              </a:ext>
            </a:extLst>
          </p:cNvPr>
          <p:cNvPicPr>
            <a:picLocks noChangeAspect="1" noChangeArrowheads="1" noCrop="1"/>
          </p:cNvPicPr>
          <p:nvPr/>
        </p:nvPicPr>
        <p:blipFill>
          <a:blip r:embed="rId3" cstate="print"/>
          <a:srcRect/>
          <a:stretch>
            <a:fillRect/>
          </a:stretch>
        </p:blipFill>
        <p:spPr bwMode="auto">
          <a:xfrm>
            <a:off x="8371914" y="2217995"/>
            <a:ext cx="3229343" cy="2422010"/>
          </a:xfrm>
          <a:prstGeom prst="rect">
            <a:avLst/>
          </a:prstGeom>
          <a:noFill/>
        </p:spPr>
      </p:pic>
    </p:spTree>
    <p:extLst>
      <p:ext uri="{BB962C8B-B14F-4D97-AF65-F5344CB8AC3E}">
        <p14:creationId xmlns:p14="http://schemas.microsoft.com/office/powerpoint/2010/main" val="397980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B2073-1F03-68B1-2CBB-FE14C130960B}"/>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9043E88D-B9CC-5C2A-3784-B1B30EC0F357}"/>
              </a:ext>
            </a:extLst>
          </p:cNvPr>
          <p:cNvSpPr txBox="1"/>
          <p:nvPr/>
        </p:nvSpPr>
        <p:spPr>
          <a:xfrm>
            <a:off x="193116" y="172097"/>
            <a:ext cx="9678672" cy="523220"/>
          </a:xfrm>
          <a:prstGeom prst="rect">
            <a:avLst/>
          </a:prstGeom>
          <a:noFill/>
        </p:spPr>
        <p:txBody>
          <a:bodyPr wrap="square" rtlCol="0">
            <a:spAutoFit/>
          </a:bodyPr>
          <a:lstStyle/>
          <a:p>
            <a:r>
              <a:rPr lang="tr-TR" sz="2800" b="1" dirty="0">
                <a:solidFill>
                  <a:srgbClr val="114533"/>
                </a:solidFill>
              </a:rPr>
              <a:t>BAĞIMLILIKLARLA İLGİLİ GENEL İLKELER </a:t>
            </a:r>
          </a:p>
        </p:txBody>
      </p:sp>
      <p:sp>
        <p:nvSpPr>
          <p:cNvPr id="6" name="Metin kutusu 5">
            <a:extLst>
              <a:ext uri="{FF2B5EF4-FFF2-40B4-BE49-F238E27FC236}">
                <a16:creationId xmlns:a16="http://schemas.microsoft.com/office/drawing/2014/main" id="{38DC528F-6881-0C11-AAA6-CB8091EE326D}"/>
              </a:ext>
            </a:extLst>
          </p:cNvPr>
          <p:cNvSpPr txBox="1"/>
          <p:nvPr/>
        </p:nvSpPr>
        <p:spPr>
          <a:xfrm>
            <a:off x="193115" y="1375938"/>
            <a:ext cx="10653075" cy="3644459"/>
          </a:xfrm>
          <a:prstGeom prst="rect">
            <a:avLst/>
          </a:prstGeom>
          <a:noFill/>
        </p:spPr>
        <p:txBody>
          <a:bodyPr wrap="square" rtlCol="0">
            <a:spAutoFit/>
          </a:bodyPr>
          <a:lstStyle/>
          <a:p>
            <a:pPr lvl="0" algn="just">
              <a:lnSpc>
                <a:spcPct val="150000"/>
              </a:lnSpc>
              <a:defRPr/>
            </a:pPr>
            <a:r>
              <a:rPr lang="tr-TR" sz="2400" b="1" dirty="0"/>
              <a:t>Bağımlılık Düzelir ama Tamamen İyileşmez.</a:t>
            </a:r>
          </a:p>
          <a:p>
            <a:pPr lvl="0" algn="just">
              <a:lnSpc>
                <a:spcPct val="150000"/>
              </a:lnSpc>
              <a:defRPr/>
            </a:pPr>
            <a:endParaRPr lang="tr-TR" sz="2200" b="1" dirty="0"/>
          </a:p>
          <a:p>
            <a:pPr marL="342900" lvl="0" indent="-342900">
              <a:lnSpc>
                <a:spcPct val="200000"/>
              </a:lnSpc>
              <a:buFont typeface="Arial" panose="020B0604020202020204" pitchFamily="34" charset="0"/>
              <a:buChar char="•"/>
              <a:defRPr/>
            </a:pPr>
            <a:r>
              <a:rPr lang="tr-TR" sz="2200" kern="0" dirty="0">
                <a:solidFill>
                  <a:srgbClr val="000000"/>
                </a:solidFill>
              </a:rPr>
              <a:t>Bağımlı olanların az olarak kullanmaya devam etme şansı çok azdır. </a:t>
            </a:r>
          </a:p>
          <a:p>
            <a:pPr marL="342900" lvl="0" indent="-342900">
              <a:lnSpc>
                <a:spcPct val="200000"/>
              </a:lnSpc>
              <a:buFont typeface="Arial" panose="020B0604020202020204" pitchFamily="34" charset="0"/>
              <a:buChar char="•"/>
              <a:defRPr/>
            </a:pPr>
            <a:r>
              <a:rPr lang="tr-TR" sz="2200" kern="0" dirty="0">
                <a:solidFill>
                  <a:srgbClr val="000000"/>
                </a:solidFill>
              </a:rPr>
              <a:t>Bu haliyle şeker veya tansiyon hastalığına çok benzer. </a:t>
            </a:r>
          </a:p>
          <a:p>
            <a:pPr marL="342900" lvl="0" indent="-342900">
              <a:lnSpc>
                <a:spcPct val="200000"/>
              </a:lnSpc>
              <a:buFont typeface="Arial" panose="020B0604020202020204" pitchFamily="34" charset="0"/>
              <a:buChar char="•"/>
              <a:defRPr/>
            </a:pPr>
            <a:r>
              <a:rPr lang="tr-TR" sz="2200" kern="0" dirty="0">
                <a:solidFill>
                  <a:srgbClr val="000000"/>
                </a:solidFill>
              </a:rPr>
              <a:t>İyileşme oranı: %25-40 </a:t>
            </a:r>
            <a:endParaRPr lang="en-US" sz="2200" kern="0" dirty="0">
              <a:solidFill>
                <a:srgbClr val="000000"/>
              </a:solidFill>
            </a:endParaRPr>
          </a:p>
          <a:p>
            <a:pPr lvl="0" algn="just">
              <a:lnSpc>
                <a:spcPct val="150000"/>
              </a:lnSpc>
              <a:defRPr/>
            </a:pPr>
            <a:endParaRPr lang="tr-TR" sz="2200" dirty="0"/>
          </a:p>
        </p:txBody>
      </p:sp>
    </p:spTree>
    <p:extLst>
      <p:ext uri="{BB962C8B-B14F-4D97-AF65-F5344CB8AC3E}">
        <p14:creationId xmlns:p14="http://schemas.microsoft.com/office/powerpoint/2010/main" val="253753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2FF2B-B91E-3D5F-78EA-29DE7ADC9A96}"/>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2AC0EB87-6A3D-0083-27DC-58F1B7095F77}"/>
              </a:ext>
            </a:extLst>
          </p:cNvPr>
          <p:cNvSpPr txBox="1"/>
          <p:nvPr/>
        </p:nvSpPr>
        <p:spPr>
          <a:xfrm>
            <a:off x="193116" y="172097"/>
            <a:ext cx="9678672" cy="523220"/>
          </a:xfrm>
          <a:prstGeom prst="rect">
            <a:avLst/>
          </a:prstGeom>
          <a:noFill/>
        </p:spPr>
        <p:txBody>
          <a:bodyPr wrap="square" rtlCol="0">
            <a:spAutoFit/>
          </a:bodyPr>
          <a:lstStyle/>
          <a:p>
            <a:r>
              <a:rPr lang="tr-TR" sz="2800" b="1" dirty="0">
                <a:solidFill>
                  <a:srgbClr val="114533"/>
                </a:solidFill>
              </a:rPr>
              <a:t>BAĞIMLILIKLARLA İLGİLİ GENEL İLKELER </a:t>
            </a:r>
          </a:p>
        </p:txBody>
      </p:sp>
      <p:sp>
        <p:nvSpPr>
          <p:cNvPr id="6" name="Metin kutusu 5">
            <a:extLst>
              <a:ext uri="{FF2B5EF4-FFF2-40B4-BE49-F238E27FC236}">
                <a16:creationId xmlns:a16="http://schemas.microsoft.com/office/drawing/2014/main" id="{8E828B48-22BB-3CE6-92E6-A469CE49179D}"/>
              </a:ext>
            </a:extLst>
          </p:cNvPr>
          <p:cNvSpPr txBox="1"/>
          <p:nvPr/>
        </p:nvSpPr>
        <p:spPr>
          <a:xfrm>
            <a:off x="193115" y="1375938"/>
            <a:ext cx="10653075" cy="461665"/>
          </a:xfrm>
          <a:prstGeom prst="rect">
            <a:avLst/>
          </a:prstGeom>
          <a:noFill/>
        </p:spPr>
        <p:txBody>
          <a:bodyPr wrap="square" rtlCol="0">
            <a:spAutoFit/>
          </a:bodyPr>
          <a:lstStyle/>
          <a:p>
            <a:r>
              <a:rPr lang="tr-TR" sz="2400" b="1" dirty="0"/>
              <a:t>Tekrarlayan Bir Hastalıktır.</a:t>
            </a:r>
            <a:endParaRPr lang="en-US" sz="2400" b="1" kern="0" dirty="0"/>
          </a:p>
        </p:txBody>
      </p:sp>
      <p:graphicFrame>
        <p:nvGraphicFramePr>
          <p:cNvPr id="2" name="Grafik 1">
            <a:extLst>
              <a:ext uri="{FF2B5EF4-FFF2-40B4-BE49-F238E27FC236}">
                <a16:creationId xmlns:a16="http://schemas.microsoft.com/office/drawing/2014/main" id="{65435255-46A3-83D5-FECD-3666B33ACF9E}"/>
              </a:ext>
            </a:extLst>
          </p:cNvPr>
          <p:cNvGraphicFramePr/>
          <p:nvPr>
            <p:extLst>
              <p:ext uri="{D42A27DB-BD31-4B8C-83A1-F6EECF244321}">
                <p14:modId xmlns:p14="http://schemas.microsoft.com/office/powerpoint/2010/main" val="618202803"/>
              </p:ext>
            </p:extLst>
          </p:nvPr>
        </p:nvGraphicFramePr>
        <p:xfrm>
          <a:off x="1472174" y="2518224"/>
          <a:ext cx="9247652" cy="3413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056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ED655-39F9-16C4-E24A-4BAD915899F9}"/>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0239007B-736F-CCD9-84D7-919A4BAB1697}"/>
              </a:ext>
            </a:extLst>
          </p:cNvPr>
          <p:cNvSpPr txBox="1"/>
          <p:nvPr/>
        </p:nvSpPr>
        <p:spPr>
          <a:xfrm>
            <a:off x="193116" y="172097"/>
            <a:ext cx="9678672" cy="523220"/>
          </a:xfrm>
          <a:prstGeom prst="rect">
            <a:avLst/>
          </a:prstGeom>
          <a:noFill/>
        </p:spPr>
        <p:txBody>
          <a:bodyPr wrap="square" rtlCol="0">
            <a:spAutoFit/>
          </a:bodyPr>
          <a:lstStyle/>
          <a:p>
            <a:r>
              <a:rPr lang="tr-TR" sz="2800" b="1" dirty="0">
                <a:solidFill>
                  <a:srgbClr val="114533"/>
                </a:solidFill>
              </a:rPr>
              <a:t>BAĞIMLILIKLARLA İLGİLİ GENEL İLKELER </a:t>
            </a:r>
          </a:p>
        </p:txBody>
      </p:sp>
      <p:sp>
        <p:nvSpPr>
          <p:cNvPr id="6" name="Metin kutusu 5">
            <a:extLst>
              <a:ext uri="{FF2B5EF4-FFF2-40B4-BE49-F238E27FC236}">
                <a16:creationId xmlns:a16="http://schemas.microsoft.com/office/drawing/2014/main" id="{8B7D2C3A-7D70-BD40-3EF4-C53A2E2A6048}"/>
              </a:ext>
            </a:extLst>
          </p:cNvPr>
          <p:cNvSpPr txBox="1"/>
          <p:nvPr/>
        </p:nvSpPr>
        <p:spPr>
          <a:xfrm>
            <a:off x="193115" y="1375938"/>
            <a:ext cx="10653075" cy="461665"/>
          </a:xfrm>
          <a:prstGeom prst="rect">
            <a:avLst/>
          </a:prstGeom>
          <a:noFill/>
        </p:spPr>
        <p:txBody>
          <a:bodyPr wrap="square" rtlCol="0">
            <a:spAutoFit/>
          </a:bodyPr>
          <a:lstStyle/>
          <a:p>
            <a:r>
              <a:rPr lang="tr-TR" sz="2400" b="1" dirty="0"/>
              <a:t>Bağımlılık Bir  Beyin Hastalığıdır.</a:t>
            </a:r>
          </a:p>
        </p:txBody>
      </p:sp>
      <p:grpSp>
        <p:nvGrpSpPr>
          <p:cNvPr id="3" name="Grup 2">
            <a:extLst>
              <a:ext uri="{FF2B5EF4-FFF2-40B4-BE49-F238E27FC236}">
                <a16:creationId xmlns:a16="http://schemas.microsoft.com/office/drawing/2014/main" id="{9CED445A-9FE0-9B5A-8FA6-B5C4E40FE5B1}"/>
              </a:ext>
            </a:extLst>
          </p:cNvPr>
          <p:cNvGrpSpPr/>
          <p:nvPr/>
        </p:nvGrpSpPr>
        <p:grpSpPr>
          <a:xfrm>
            <a:off x="1745744" y="2673822"/>
            <a:ext cx="8700513" cy="2748319"/>
            <a:chOff x="3018377" y="4065073"/>
            <a:chExt cx="7309890" cy="2748319"/>
          </a:xfrm>
        </p:grpSpPr>
        <p:pic>
          <p:nvPicPr>
            <p:cNvPr id="4" name="Picture 2" descr="Ä°lgili resim">
              <a:extLst>
                <a:ext uri="{FF2B5EF4-FFF2-40B4-BE49-F238E27FC236}">
                  <a16:creationId xmlns:a16="http://schemas.microsoft.com/office/drawing/2014/main" id="{4D26A48D-941A-232D-BAEE-92ED660A4FE3}"/>
                </a:ext>
              </a:extLst>
            </p:cNvPr>
            <p:cNvPicPr>
              <a:picLocks noChangeAspect="1" noChangeArrowheads="1"/>
            </p:cNvPicPr>
            <p:nvPr/>
          </p:nvPicPr>
          <p:blipFill>
            <a:blip r:embed="rId3" cstate="print"/>
            <a:srcRect/>
            <a:stretch>
              <a:fillRect/>
            </a:stretch>
          </p:blipFill>
          <p:spPr bwMode="auto">
            <a:xfrm>
              <a:off x="3075946" y="4989139"/>
              <a:ext cx="1349026" cy="1753050"/>
            </a:xfrm>
            <a:prstGeom prst="rect">
              <a:avLst/>
            </a:prstGeom>
            <a:noFill/>
          </p:spPr>
        </p:pic>
        <p:sp>
          <p:nvSpPr>
            <p:cNvPr id="7" name="9 Oval">
              <a:extLst>
                <a:ext uri="{FF2B5EF4-FFF2-40B4-BE49-F238E27FC236}">
                  <a16:creationId xmlns:a16="http://schemas.microsoft.com/office/drawing/2014/main" id="{4D335D87-6346-6519-B9F7-C5011A212C2E}"/>
                </a:ext>
              </a:extLst>
            </p:cNvPr>
            <p:cNvSpPr/>
            <p:nvPr/>
          </p:nvSpPr>
          <p:spPr>
            <a:xfrm>
              <a:off x="3464655" y="5365592"/>
              <a:ext cx="163285" cy="17417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 name="10 Oval">
              <a:extLst>
                <a:ext uri="{FF2B5EF4-FFF2-40B4-BE49-F238E27FC236}">
                  <a16:creationId xmlns:a16="http://schemas.microsoft.com/office/drawing/2014/main" id="{462C249D-F5DA-E69F-D029-353F2461B2C9}"/>
                </a:ext>
              </a:extLst>
            </p:cNvPr>
            <p:cNvSpPr/>
            <p:nvPr/>
          </p:nvSpPr>
          <p:spPr>
            <a:xfrm>
              <a:off x="3823884" y="5539763"/>
              <a:ext cx="163285" cy="17417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 name="11 Oval">
              <a:extLst>
                <a:ext uri="{FF2B5EF4-FFF2-40B4-BE49-F238E27FC236}">
                  <a16:creationId xmlns:a16="http://schemas.microsoft.com/office/drawing/2014/main" id="{72FD309E-E250-2466-617E-249D5026D06E}"/>
                </a:ext>
              </a:extLst>
            </p:cNvPr>
            <p:cNvSpPr/>
            <p:nvPr/>
          </p:nvSpPr>
          <p:spPr>
            <a:xfrm>
              <a:off x="3388455" y="5779249"/>
              <a:ext cx="163285" cy="17417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pic>
          <p:nvPicPr>
            <p:cNvPr id="10" name="Picture 2" descr="Ä°lgili resim">
              <a:extLst>
                <a:ext uri="{FF2B5EF4-FFF2-40B4-BE49-F238E27FC236}">
                  <a16:creationId xmlns:a16="http://schemas.microsoft.com/office/drawing/2014/main" id="{48815BB8-C34D-127C-D2D9-27BBE5428B41}"/>
                </a:ext>
              </a:extLst>
            </p:cNvPr>
            <p:cNvPicPr>
              <a:picLocks noChangeAspect="1" noChangeArrowheads="1"/>
            </p:cNvPicPr>
            <p:nvPr/>
          </p:nvPicPr>
          <p:blipFill>
            <a:blip r:embed="rId3" cstate="print"/>
            <a:srcRect/>
            <a:stretch>
              <a:fillRect/>
            </a:stretch>
          </p:blipFill>
          <p:spPr bwMode="auto">
            <a:xfrm>
              <a:off x="4839432" y="5060342"/>
              <a:ext cx="1349026" cy="1753050"/>
            </a:xfrm>
            <a:prstGeom prst="rect">
              <a:avLst/>
            </a:prstGeom>
            <a:noFill/>
          </p:spPr>
        </p:pic>
        <p:sp>
          <p:nvSpPr>
            <p:cNvPr id="11" name="13 Oval">
              <a:extLst>
                <a:ext uri="{FF2B5EF4-FFF2-40B4-BE49-F238E27FC236}">
                  <a16:creationId xmlns:a16="http://schemas.microsoft.com/office/drawing/2014/main" id="{68D6E728-D47B-D223-2D96-67EA0AD072E1}"/>
                </a:ext>
              </a:extLst>
            </p:cNvPr>
            <p:cNvSpPr/>
            <p:nvPr/>
          </p:nvSpPr>
          <p:spPr>
            <a:xfrm>
              <a:off x="5228141" y="5409134"/>
              <a:ext cx="163285" cy="17417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2" name="14 Oval">
              <a:extLst>
                <a:ext uri="{FF2B5EF4-FFF2-40B4-BE49-F238E27FC236}">
                  <a16:creationId xmlns:a16="http://schemas.microsoft.com/office/drawing/2014/main" id="{9BC3DA39-986F-A65B-04D9-EBC9F47ABF09}"/>
                </a:ext>
              </a:extLst>
            </p:cNvPr>
            <p:cNvSpPr/>
            <p:nvPr/>
          </p:nvSpPr>
          <p:spPr>
            <a:xfrm>
              <a:off x="5587370" y="5583305"/>
              <a:ext cx="163285" cy="17417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3" name="17 Oval">
              <a:extLst>
                <a:ext uri="{FF2B5EF4-FFF2-40B4-BE49-F238E27FC236}">
                  <a16:creationId xmlns:a16="http://schemas.microsoft.com/office/drawing/2014/main" id="{F0F89E67-F116-4F17-B378-6F55100A3A5C}"/>
                </a:ext>
              </a:extLst>
            </p:cNvPr>
            <p:cNvSpPr/>
            <p:nvPr/>
          </p:nvSpPr>
          <p:spPr>
            <a:xfrm>
              <a:off x="5554713" y="5322048"/>
              <a:ext cx="163285" cy="17417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pic>
          <p:nvPicPr>
            <p:cNvPr id="14" name="Picture 2" descr="Ä°lgili resim">
              <a:extLst>
                <a:ext uri="{FF2B5EF4-FFF2-40B4-BE49-F238E27FC236}">
                  <a16:creationId xmlns:a16="http://schemas.microsoft.com/office/drawing/2014/main" id="{B7F430F3-5524-E5D8-3214-024004B1BE6E}"/>
                </a:ext>
              </a:extLst>
            </p:cNvPr>
            <p:cNvPicPr>
              <a:picLocks noChangeAspect="1" noChangeArrowheads="1"/>
            </p:cNvPicPr>
            <p:nvPr/>
          </p:nvPicPr>
          <p:blipFill>
            <a:blip r:embed="rId3" cstate="print"/>
            <a:srcRect/>
            <a:stretch>
              <a:fillRect/>
            </a:stretch>
          </p:blipFill>
          <p:spPr bwMode="auto">
            <a:xfrm>
              <a:off x="6853277" y="5021796"/>
              <a:ext cx="1349026" cy="1753050"/>
            </a:xfrm>
            <a:prstGeom prst="rect">
              <a:avLst/>
            </a:prstGeom>
            <a:noFill/>
          </p:spPr>
        </p:pic>
        <p:sp>
          <p:nvSpPr>
            <p:cNvPr id="15" name="20 Oval">
              <a:extLst>
                <a:ext uri="{FF2B5EF4-FFF2-40B4-BE49-F238E27FC236}">
                  <a16:creationId xmlns:a16="http://schemas.microsoft.com/office/drawing/2014/main" id="{A49995DD-7980-B5B6-DE44-37893F60C583}"/>
                </a:ext>
              </a:extLst>
            </p:cNvPr>
            <p:cNvSpPr/>
            <p:nvPr/>
          </p:nvSpPr>
          <p:spPr>
            <a:xfrm>
              <a:off x="7241986" y="5370588"/>
              <a:ext cx="163285" cy="174171"/>
            </a:xfrm>
            <a:prstGeom prst="ellipse">
              <a:avLst/>
            </a:prstGeom>
            <a:solidFill>
              <a:srgbClr val="C00000">
                <a:alpha val="4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6" name="21 Oval">
              <a:extLst>
                <a:ext uri="{FF2B5EF4-FFF2-40B4-BE49-F238E27FC236}">
                  <a16:creationId xmlns:a16="http://schemas.microsoft.com/office/drawing/2014/main" id="{94FC42C8-0165-2EE0-C777-DDF35A4CD9DC}"/>
                </a:ext>
              </a:extLst>
            </p:cNvPr>
            <p:cNvSpPr/>
            <p:nvPr/>
          </p:nvSpPr>
          <p:spPr>
            <a:xfrm>
              <a:off x="7601215" y="5544759"/>
              <a:ext cx="163285" cy="174171"/>
            </a:xfrm>
            <a:prstGeom prst="ellipse">
              <a:avLst/>
            </a:prstGeom>
            <a:solidFill>
              <a:srgbClr val="C00000">
                <a:alpha val="4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pic>
          <p:nvPicPr>
            <p:cNvPr id="17" name="Picture 2" descr="Ä°lgili resim">
              <a:extLst>
                <a:ext uri="{FF2B5EF4-FFF2-40B4-BE49-F238E27FC236}">
                  <a16:creationId xmlns:a16="http://schemas.microsoft.com/office/drawing/2014/main" id="{07AD6381-9E99-3928-1CC3-47AC0D7E18B4}"/>
                </a:ext>
              </a:extLst>
            </p:cNvPr>
            <p:cNvPicPr>
              <a:picLocks noChangeAspect="1" noChangeArrowheads="1"/>
            </p:cNvPicPr>
            <p:nvPr/>
          </p:nvPicPr>
          <p:blipFill>
            <a:blip r:embed="rId3" cstate="print"/>
            <a:srcRect/>
            <a:stretch>
              <a:fillRect/>
            </a:stretch>
          </p:blipFill>
          <p:spPr bwMode="auto">
            <a:xfrm>
              <a:off x="8621629" y="4870798"/>
              <a:ext cx="1349026" cy="1753050"/>
            </a:xfrm>
            <a:prstGeom prst="rect">
              <a:avLst/>
            </a:prstGeom>
            <a:noFill/>
          </p:spPr>
        </p:pic>
        <p:sp>
          <p:nvSpPr>
            <p:cNvPr id="18" name="24 Oval">
              <a:extLst>
                <a:ext uri="{FF2B5EF4-FFF2-40B4-BE49-F238E27FC236}">
                  <a16:creationId xmlns:a16="http://schemas.microsoft.com/office/drawing/2014/main" id="{7B061F3A-F551-07C8-7861-849F0FA34536}"/>
                </a:ext>
              </a:extLst>
            </p:cNvPr>
            <p:cNvSpPr/>
            <p:nvPr/>
          </p:nvSpPr>
          <p:spPr>
            <a:xfrm>
              <a:off x="9010338" y="5219590"/>
              <a:ext cx="163285" cy="17417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9" name="25 Oval">
              <a:extLst>
                <a:ext uri="{FF2B5EF4-FFF2-40B4-BE49-F238E27FC236}">
                  <a16:creationId xmlns:a16="http://schemas.microsoft.com/office/drawing/2014/main" id="{DC2AD2E8-F393-2CF1-02BD-694CC6DCC010}"/>
                </a:ext>
              </a:extLst>
            </p:cNvPr>
            <p:cNvSpPr/>
            <p:nvPr/>
          </p:nvSpPr>
          <p:spPr>
            <a:xfrm>
              <a:off x="9369567" y="5393761"/>
              <a:ext cx="163285" cy="17417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 name="26 Oval">
              <a:extLst>
                <a:ext uri="{FF2B5EF4-FFF2-40B4-BE49-F238E27FC236}">
                  <a16:creationId xmlns:a16="http://schemas.microsoft.com/office/drawing/2014/main" id="{38FE24E3-5E63-C55F-61C2-B63929140F2A}"/>
                </a:ext>
              </a:extLst>
            </p:cNvPr>
            <p:cNvSpPr/>
            <p:nvPr/>
          </p:nvSpPr>
          <p:spPr>
            <a:xfrm>
              <a:off x="8985796" y="5657840"/>
              <a:ext cx="163285" cy="17417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 name="27 Metin kutusu">
              <a:extLst>
                <a:ext uri="{FF2B5EF4-FFF2-40B4-BE49-F238E27FC236}">
                  <a16:creationId xmlns:a16="http://schemas.microsoft.com/office/drawing/2014/main" id="{DA7796CA-8EA7-8F5F-7B04-A8E2EF77A88E}"/>
                </a:ext>
              </a:extLst>
            </p:cNvPr>
            <p:cNvSpPr txBox="1"/>
            <p:nvPr/>
          </p:nvSpPr>
          <p:spPr>
            <a:xfrm>
              <a:off x="3203400" y="4462066"/>
              <a:ext cx="114043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effectLst/>
                  <a:uLnTx/>
                  <a:uFillTx/>
                  <a:latin typeface="Calibri"/>
                  <a:ea typeface="+mn-ea"/>
                  <a:cs typeface="+mn-cs"/>
                </a:rPr>
                <a:t>Normal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effectLst/>
                  <a:uLnTx/>
                  <a:uFillTx/>
                  <a:latin typeface="Calibri"/>
                  <a:ea typeface="+mn-ea"/>
                  <a:cs typeface="+mn-cs"/>
                </a:rPr>
                <a:t>Beyin</a:t>
              </a:r>
              <a:endParaRPr kumimoji="0" lang="en-US" sz="1800" b="1" i="0" u="none" strike="noStrike" kern="1200" cap="none" spc="0" normalizeH="0" baseline="0" noProof="0" dirty="0">
                <a:ln>
                  <a:noFill/>
                </a:ln>
                <a:effectLst/>
                <a:uLnTx/>
                <a:uFillTx/>
                <a:latin typeface="Calibri"/>
                <a:ea typeface="+mn-ea"/>
                <a:cs typeface="+mn-cs"/>
              </a:endParaRPr>
            </a:p>
          </p:txBody>
        </p:sp>
        <p:sp>
          <p:nvSpPr>
            <p:cNvPr id="22" name="28 Metin kutusu">
              <a:extLst>
                <a:ext uri="{FF2B5EF4-FFF2-40B4-BE49-F238E27FC236}">
                  <a16:creationId xmlns:a16="http://schemas.microsoft.com/office/drawing/2014/main" id="{320DA936-65A2-11EA-2820-CA3A1E9DC65D}"/>
                </a:ext>
              </a:extLst>
            </p:cNvPr>
            <p:cNvSpPr txBox="1"/>
            <p:nvPr/>
          </p:nvSpPr>
          <p:spPr>
            <a:xfrm>
              <a:off x="4825410" y="4462066"/>
              <a:ext cx="136067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effectLst/>
                  <a:uLnTx/>
                  <a:uFillTx/>
                  <a:latin typeface="Calibri"/>
                  <a:ea typeface="+mn-ea"/>
                  <a:cs typeface="+mn-cs"/>
                </a:rPr>
                <a:t>SAM kullanınca</a:t>
              </a:r>
              <a:endParaRPr kumimoji="0" lang="en-US" sz="1800" b="1" i="0" u="none" strike="noStrike" kern="1200" cap="none" spc="0" normalizeH="0" baseline="0" noProof="0" dirty="0">
                <a:ln>
                  <a:noFill/>
                </a:ln>
                <a:effectLst/>
                <a:uLnTx/>
                <a:uFillTx/>
                <a:latin typeface="Calibri"/>
                <a:ea typeface="+mn-ea"/>
                <a:cs typeface="+mn-cs"/>
              </a:endParaRPr>
            </a:p>
          </p:txBody>
        </p:sp>
        <p:sp>
          <p:nvSpPr>
            <p:cNvPr id="23" name="29 Metin kutusu">
              <a:extLst>
                <a:ext uri="{FF2B5EF4-FFF2-40B4-BE49-F238E27FC236}">
                  <a16:creationId xmlns:a16="http://schemas.microsoft.com/office/drawing/2014/main" id="{640070EE-FCB0-3210-FB2D-B36E6D58A2C8}"/>
                </a:ext>
              </a:extLst>
            </p:cNvPr>
            <p:cNvSpPr txBox="1"/>
            <p:nvPr/>
          </p:nvSpPr>
          <p:spPr>
            <a:xfrm>
              <a:off x="3018377" y="4130056"/>
              <a:ext cx="323301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effectLst/>
                  <a:uLnTx/>
                  <a:uFillTx/>
                  <a:latin typeface="Calibri"/>
                  <a:ea typeface="+mn-ea"/>
                  <a:cs typeface="+mn-cs"/>
                </a:rPr>
                <a:t>BAĞIMLI OLMADAN ÖNCE</a:t>
              </a:r>
              <a:endParaRPr kumimoji="0" lang="en-US" sz="1800" b="1" i="0" u="none" strike="noStrike" kern="1200" cap="none" spc="0" normalizeH="0" baseline="0" noProof="0" dirty="0">
                <a:ln>
                  <a:noFill/>
                </a:ln>
                <a:effectLst/>
                <a:uLnTx/>
                <a:uFillTx/>
                <a:latin typeface="Calibri"/>
                <a:ea typeface="+mn-ea"/>
                <a:cs typeface="+mn-cs"/>
              </a:endParaRPr>
            </a:p>
          </p:txBody>
        </p:sp>
        <p:sp>
          <p:nvSpPr>
            <p:cNvPr id="24" name="30 Metin kutusu">
              <a:extLst>
                <a:ext uri="{FF2B5EF4-FFF2-40B4-BE49-F238E27FC236}">
                  <a16:creationId xmlns:a16="http://schemas.microsoft.com/office/drawing/2014/main" id="{C532A591-125C-9321-BE4D-AD44F207C816}"/>
                </a:ext>
              </a:extLst>
            </p:cNvPr>
            <p:cNvSpPr txBox="1"/>
            <p:nvPr/>
          </p:nvSpPr>
          <p:spPr>
            <a:xfrm>
              <a:off x="6839212" y="4434405"/>
              <a:ext cx="141514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effectLst/>
                  <a:uLnTx/>
                  <a:uFillTx/>
                  <a:latin typeface="Calibri"/>
                  <a:ea typeface="+mn-ea"/>
                  <a:cs typeface="+mn-cs"/>
                </a:rPr>
                <a:t>SAM olmayınca</a:t>
              </a:r>
              <a:endParaRPr kumimoji="0" lang="en-US" sz="1800" b="1" i="0" u="none" strike="noStrike" kern="1200" cap="none" spc="0" normalizeH="0" baseline="0" noProof="0" dirty="0">
                <a:ln>
                  <a:noFill/>
                </a:ln>
                <a:effectLst/>
                <a:uLnTx/>
                <a:uFillTx/>
                <a:latin typeface="Calibri"/>
                <a:ea typeface="+mn-ea"/>
                <a:cs typeface="+mn-cs"/>
              </a:endParaRPr>
            </a:p>
          </p:txBody>
        </p:sp>
        <p:sp>
          <p:nvSpPr>
            <p:cNvPr id="25" name="31 Metin kutusu">
              <a:extLst>
                <a:ext uri="{FF2B5EF4-FFF2-40B4-BE49-F238E27FC236}">
                  <a16:creationId xmlns:a16="http://schemas.microsoft.com/office/drawing/2014/main" id="{CCDE162D-E5AD-CA53-678C-AD2266EAB72F}"/>
                </a:ext>
              </a:extLst>
            </p:cNvPr>
            <p:cNvSpPr txBox="1"/>
            <p:nvPr/>
          </p:nvSpPr>
          <p:spPr>
            <a:xfrm>
              <a:off x="8673680" y="4462066"/>
              <a:ext cx="165458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effectLst/>
                  <a:uLnTx/>
                  <a:uFillTx/>
                  <a:latin typeface="Calibri"/>
                  <a:ea typeface="+mn-ea"/>
                  <a:cs typeface="+mn-cs"/>
                </a:rPr>
                <a:t>SAM kullandığında</a:t>
              </a:r>
              <a:endParaRPr kumimoji="0" lang="en-US" sz="1800" b="1" i="0" u="none" strike="noStrike" kern="1200" cap="none" spc="0" normalizeH="0" baseline="0" noProof="0" dirty="0">
                <a:ln>
                  <a:noFill/>
                </a:ln>
                <a:effectLst/>
                <a:uLnTx/>
                <a:uFillTx/>
                <a:latin typeface="Calibri"/>
                <a:ea typeface="+mn-ea"/>
                <a:cs typeface="+mn-cs"/>
              </a:endParaRPr>
            </a:p>
          </p:txBody>
        </p:sp>
        <p:sp>
          <p:nvSpPr>
            <p:cNvPr id="26" name="32 Metin kutusu">
              <a:extLst>
                <a:ext uri="{FF2B5EF4-FFF2-40B4-BE49-F238E27FC236}">
                  <a16:creationId xmlns:a16="http://schemas.microsoft.com/office/drawing/2014/main" id="{7CAF30FD-3370-73C0-C72F-670B485CDFB1}"/>
                </a:ext>
              </a:extLst>
            </p:cNvPr>
            <p:cNvSpPr txBox="1"/>
            <p:nvPr/>
          </p:nvSpPr>
          <p:spPr>
            <a:xfrm>
              <a:off x="7024313" y="4065073"/>
              <a:ext cx="323301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effectLst/>
                  <a:uLnTx/>
                  <a:uFillTx/>
                  <a:latin typeface="Calibri"/>
                  <a:ea typeface="+mn-ea"/>
                  <a:cs typeface="+mn-cs"/>
                </a:rPr>
                <a:t>BAĞIMLI OLUNCA</a:t>
              </a:r>
              <a:endParaRPr kumimoji="0" lang="en-US" sz="1800" b="1" i="0" u="none" strike="noStrike" kern="1200" cap="none" spc="0" normalizeH="0" baseline="0" noProof="0" dirty="0">
                <a:ln>
                  <a:noFill/>
                </a:ln>
                <a:effectLst/>
                <a:uLnTx/>
                <a:uFillTx/>
                <a:latin typeface="Calibri"/>
                <a:ea typeface="+mn-ea"/>
                <a:cs typeface="+mn-cs"/>
              </a:endParaRPr>
            </a:p>
          </p:txBody>
        </p:sp>
      </p:grpSp>
    </p:spTree>
    <p:extLst>
      <p:ext uri="{BB962C8B-B14F-4D97-AF65-F5344CB8AC3E}">
        <p14:creationId xmlns:p14="http://schemas.microsoft.com/office/powerpoint/2010/main" val="257801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66209-B104-01BF-E79C-AB818CDCCC95}"/>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0F541293-451D-1E04-B785-230712923418}"/>
              </a:ext>
            </a:extLst>
          </p:cNvPr>
          <p:cNvSpPr txBox="1"/>
          <p:nvPr/>
        </p:nvSpPr>
        <p:spPr>
          <a:xfrm>
            <a:off x="193116" y="172097"/>
            <a:ext cx="9678672" cy="523220"/>
          </a:xfrm>
          <a:prstGeom prst="rect">
            <a:avLst/>
          </a:prstGeom>
          <a:noFill/>
        </p:spPr>
        <p:txBody>
          <a:bodyPr wrap="square" rtlCol="0">
            <a:spAutoFit/>
          </a:bodyPr>
          <a:lstStyle/>
          <a:p>
            <a:r>
              <a:rPr lang="tr-TR" sz="2800" b="1" dirty="0">
                <a:solidFill>
                  <a:srgbClr val="114533"/>
                </a:solidFill>
              </a:rPr>
              <a:t>BAĞIMLILIKLARLA İLGİLİ GENEL İLKELER </a:t>
            </a:r>
          </a:p>
        </p:txBody>
      </p:sp>
      <p:sp>
        <p:nvSpPr>
          <p:cNvPr id="6" name="Metin kutusu 5">
            <a:extLst>
              <a:ext uri="{FF2B5EF4-FFF2-40B4-BE49-F238E27FC236}">
                <a16:creationId xmlns:a16="http://schemas.microsoft.com/office/drawing/2014/main" id="{AE3A4DA5-B9E8-2D7E-11C3-7018993D4CCD}"/>
              </a:ext>
            </a:extLst>
          </p:cNvPr>
          <p:cNvSpPr txBox="1"/>
          <p:nvPr/>
        </p:nvSpPr>
        <p:spPr>
          <a:xfrm>
            <a:off x="-34983" y="1336234"/>
            <a:ext cx="10653075" cy="461665"/>
          </a:xfrm>
          <a:prstGeom prst="rect">
            <a:avLst/>
          </a:prstGeom>
          <a:noFill/>
        </p:spPr>
        <p:txBody>
          <a:bodyPr wrap="square" rtlCol="0">
            <a:spAutoFit/>
          </a:bodyPr>
          <a:lstStyle/>
          <a:p>
            <a:pPr algn="ctr"/>
            <a:r>
              <a:rPr lang="tr-TR" sz="2400" b="1" dirty="0"/>
              <a:t>Bağımlılık çok boyutlu bir sorundur. </a:t>
            </a:r>
          </a:p>
        </p:txBody>
      </p:sp>
      <p:grpSp>
        <p:nvGrpSpPr>
          <p:cNvPr id="2" name="Grup 1">
            <a:extLst>
              <a:ext uri="{FF2B5EF4-FFF2-40B4-BE49-F238E27FC236}">
                <a16:creationId xmlns:a16="http://schemas.microsoft.com/office/drawing/2014/main" id="{1C91D5B5-56CD-1F2C-E128-650B55DF70BF}"/>
              </a:ext>
            </a:extLst>
          </p:cNvPr>
          <p:cNvGrpSpPr/>
          <p:nvPr/>
        </p:nvGrpSpPr>
        <p:grpSpPr>
          <a:xfrm>
            <a:off x="3946758" y="2096347"/>
            <a:ext cx="3917082" cy="4334975"/>
            <a:chOff x="5039499" y="2190133"/>
            <a:chExt cx="3718077" cy="4290299"/>
          </a:xfrm>
        </p:grpSpPr>
        <p:pic>
          <p:nvPicPr>
            <p:cNvPr id="27" name="Picture 3">
              <a:extLst>
                <a:ext uri="{FF2B5EF4-FFF2-40B4-BE49-F238E27FC236}">
                  <a16:creationId xmlns:a16="http://schemas.microsoft.com/office/drawing/2014/main" id="{7E44DA17-8E54-D316-0CAD-0A51E9C9AFD6}"/>
                </a:ext>
              </a:extLst>
            </p:cNvPr>
            <p:cNvPicPr>
              <a:picLocks noChangeAspect="1"/>
            </p:cNvPicPr>
            <p:nvPr/>
          </p:nvPicPr>
          <p:blipFill>
            <a:blip r:embed="rId3"/>
            <a:stretch>
              <a:fillRect/>
            </a:stretch>
          </p:blipFill>
          <p:spPr>
            <a:xfrm>
              <a:off x="5039499" y="2254430"/>
              <a:ext cx="2113001" cy="4226002"/>
            </a:xfrm>
            <a:prstGeom prst="rect">
              <a:avLst/>
            </a:prstGeom>
          </p:spPr>
        </p:pic>
        <p:sp>
          <p:nvSpPr>
            <p:cNvPr id="28" name="TextBox 6">
              <a:extLst>
                <a:ext uri="{FF2B5EF4-FFF2-40B4-BE49-F238E27FC236}">
                  <a16:creationId xmlns:a16="http://schemas.microsoft.com/office/drawing/2014/main" id="{5A422E60-E915-B6AC-DD25-E6F92D8EC725}"/>
                </a:ext>
              </a:extLst>
            </p:cNvPr>
            <p:cNvSpPr txBox="1"/>
            <p:nvPr/>
          </p:nvSpPr>
          <p:spPr>
            <a:xfrm>
              <a:off x="6942022" y="2751883"/>
              <a:ext cx="1397972" cy="316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55" b="1" i="0" u="none" strike="noStrike" kern="1200" cap="none" spc="0" normalizeH="0" baseline="0" noProof="0" dirty="0">
                  <a:ln w="10541" cmpd="sng">
                    <a:solidFill>
                      <a:srgbClr val="7D7D7D">
                        <a:tint val="100000"/>
                        <a:shade val="100000"/>
                        <a:satMod val="110000"/>
                      </a:srgbClr>
                    </a:solidFill>
                    <a:prstDash val="solid"/>
                  </a:ln>
                  <a:solidFill>
                    <a:srgbClr val="0070C0"/>
                  </a:solidFill>
                  <a:effectLst/>
                  <a:uLnTx/>
                  <a:uFillTx/>
                  <a:latin typeface="Calibri" panose="020F0502020204030204"/>
                  <a:ea typeface="+mn-ea"/>
                  <a:cs typeface="+mn-cs"/>
                </a:rPr>
                <a:t>ZİHİNSEL</a:t>
              </a:r>
            </a:p>
          </p:txBody>
        </p:sp>
        <p:sp>
          <p:nvSpPr>
            <p:cNvPr id="29" name="TextBox 7">
              <a:extLst>
                <a:ext uri="{FF2B5EF4-FFF2-40B4-BE49-F238E27FC236}">
                  <a16:creationId xmlns:a16="http://schemas.microsoft.com/office/drawing/2014/main" id="{AA4C13CE-9C63-5172-ABB8-DBDE6BC05AEE}"/>
                </a:ext>
              </a:extLst>
            </p:cNvPr>
            <p:cNvSpPr txBox="1"/>
            <p:nvPr/>
          </p:nvSpPr>
          <p:spPr>
            <a:xfrm>
              <a:off x="7152498" y="3445563"/>
              <a:ext cx="1605078" cy="31624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55" b="1" i="0" u="none" strike="noStrike" kern="1200" cap="none" spc="0" normalizeH="0" baseline="0" noProof="0" dirty="0">
                  <a:ln w="11430"/>
                  <a:solidFill>
                    <a:srgbClr val="11A74F"/>
                  </a:solidFill>
                  <a:effectLst>
                    <a:outerShdw blurRad="50800" dist="39000" dir="5460000" algn="tl">
                      <a:srgbClr val="000000">
                        <a:alpha val="38000"/>
                      </a:srgbClr>
                    </a:outerShdw>
                  </a:effectLst>
                  <a:uLnTx/>
                  <a:uFillTx/>
                  <a:latin typeface="Calibri" panose="020F0502020204030204"/>
                  <a:ea typeface="+mn-ea"/>
                  <a:cs typeface="+mn-cs"/>
                </a:rPr>
                <a:t>DUYGUSAL</a:t>
              </a:r>
            </a:p>
          </p:txBody>
        </p:sp>
        <p:sp>
          <p:nvSpPr>
            <p:cNvPr id="30" name="TextBox 8">
              <a:extLst>
                <a:ext uri="{FF2B5EF4-FFF2-40B4-BE49-F238E27FC236}">
                  <a16:creationId xmlns:a16="http://schemas.microsoft.com/office/drawing/2014/main" id="{C8E15310-E534-8EEA-6D2C-47A6CCAB758E}"/>
                </a:ext>
              </a:extLst>
            </p:cNvPr>
            <p:cNvSpPr txBox="1"/>
            <p:nvPr/>
          </p:nvSpPr>
          <p:spPr>
            <a:xfrm>
              <a:off x="7226056" y="4269317"/>
              <a:ext cx="1242642" cy="316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55" b="1" i="0" u="none" strike="noStrike" kern="1200" cap="none" spc="0" normalizeH="0" baseline="0" noProof="0" dirty="0">
                  <a:ln w="1905"/>
                  <a:solidFill>
                    <a:srgbClr val="7030A0"/>
                  </a:solidFill>
                  <a:effectLst>
                    <a:innerShdw blurRad="69850" dist="43180" dir="5400000">
                      <a:srgbClr val="000000">
                        <a:alpha val="65000"/>
                      </a:srgbClr>
                    </a:innerShdw>
                  </a:effectLst>
                  <a:uLnTx/>
                  <a:uFillTx/>
                  <a:latin typeface="Calibri" panose="020F0502020204030204"/>
                  <a:ea typeface="+mn-ea"/>
                  <a:cs typeface="+mn-cs"/>
                </a:rPr>
                <a:t>FİZİKSEL</a:t>
              </a:r>
            </a:p>
          </p:txBody>
        </p:sp>
        <p:sp>
          <p:nvSpPr>
            <p:cNvPr id="31" name="TextBox 9">
              <a:extLst>
                <a:ext uri="{FF2B5EF4-FFF2-40B4-BE49-F238E27FC236}">
                  <a16:creationId xmlns:a16="http://schemas.microsoft.com/office/drawing/2014/main" id="{81F66A23-8A51-3150-A29E-DB366A06B13B}"/>
                </a:ext>
              </a:extLst>
            </p:cNvPr>
            <p:cNvSpPr txBox="1"/>
            <p:nvPr/>
          </p:nvSpPr>
          <p:spPr>
            <a:xfrm>
              <a:off x="6363742" y="2190133"/>
              <a:ext cx="1483635" cy="3536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98" b="1" i="0" u="none" strike="noStrike" kern="1200" cap="all" spc="0" normalizeH="0" baseline="0" noProof="0" dirty="0">
                  <a:ln w="9000" cmpd="sng">
                    <a:solidFill>
                      <a:srgbClr val="FFC000">
                        <a:shade val="50000"/>
                        <a:satMod val="120000"/>
                      </a:srgbClr>
                    </a:solidFill>
                    <a:prstDash val="solid"/>
                  </a:ln>
                  <a:solidFill>
                    <a:srgbClr val="E61F4F"/>
                  </a:solidFill>
                  <a:effectLst>
                    <a:reflection blurRad="12700" stA="28000" endPos="45000" dist="1000" dir="5400000" sy="-100000" algn="bl" rotWithShape="0"/>
                  </a:effectLst>
                  <a:uLnTx/>
                  <a:uFillTx/>
                  <a:latin typeface="Calibri" panose="020F0502020204030204"/>
                  <a:ea typeface="+mn-ea"/>
                  <a:cs typeface="+mn-cs"/>
                </a:rPr>
                <a:t>RUHSAL</a:t>
              </a:r>
              <a:endParaRPr kumimoji="0" lang="en-US" sz="1698" b="1" i="0" u="none" strike="noStrike" kern="1200" cap="all" spc="0" normalizeH="0" baseline="0" noProof="0" dirty="0">
                <a:ln w="9000" cmpd="sng">
                  <a:solidFill>
                    <a:srgbClr val="FFC000">
                      <a:shade val="50000"/>
                      <a:satMod val="120000"/>
                    </a:srgbClr>
                  </a:solidFill>
                  <a:prstDash val="solid"/>
                </a:ln>
                <a:solidFill>
                  <a:srgbClr val="E61F4F"/>
                </a:solidFill>
                <a:effectLst>
                  <a:reflection blurRad="12700" stA="28000" endPos="45000" dist="1000" dir="5400000" sy="-100000" algn="bl" rotWithShape="0"/>
                </a:effectLst>
                <a:uLnTx/>
                <a:uFillTx/>
                <a:latin typeface="Calibri" panose="020F0502020204030204"/>
                <a:ea typeface="+mn-ea"/>
                <a:cs typeface="+mn-cs"/>
              </a:endParaRPr>
            </a:p>
          </p:txBody>
        </p:sp>
        <p:sp>
          <p:nvSpPr>
            <p:cNvPr id="32" name="Heart 5">
              <a:extLst>
                <a:ext uri="{FF2B5EF4-FFF2-40B4-BE49-F238E27FC236}">
                  <a16:creationId xmlns:a16="http://schemas.microsoft.com/office/drawing/2014/main" id="{8C99FB5E-6EE9-B789-5FDE-5EDE3D1D5257}"/>
                </a:ext>
              </a:extLst>
            </p:cNvPr>
            <p:cNvSpPr/>
            <p:nvPr/>
          </p:nvSpPr>
          <p:spPr>
            <a:xfrm>
              <a:off x="5876023" y="3302083"/>
              <a:ext cx="439951" cy="354674"/>
            </a:xfrm>
            <a:prstGeom prst="hear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05564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1E992-B2B7-0A58-09E2-6DD93BAE0CD4}"/>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CCD332E9-F86D-453B-00D4-A54974C595DB}"/>
              </a:ext>
            </a:extLst>
          </p:cNvPr>
          <p:cNvPicPr>
            <a:picLocks noChangeAspect="1"/>
          </p:cNvPicPr>
          <p:nvPr/>
        </p:nvPicPr>
        <p:blipFill>
          <a:blip r:embed="rId2"/>
          <a:srcRect/>
          <a:stretch/>
        </p:blipFill>
        <p:spPr>
          <a:xfrm>
            <a:off x="0" y="0"/>
            <a:ext cx="12192000" cy="6858000"/>
          </a:xfrm>
          <a:prstGeom prst="rect">
            <a:avLst/>
          </a:prstGeom>
        </p:spPr>
      </p:pic>
      <p:sp>
        <p:nvSpPr>
          <p:cNvPr id="6" name="Metin kutusu 5">
            <a:extLst>
              <a:ext uri="{FF2B5EF4-FFF2-40B4-BE49-F238E27FC236}">
                <a16:creationId xmlns:a16="http://schemas.microsoft.com/office/drawing/2014/main" id="{01C0F58F-44B8-0F66-D3B9-A075C32E1E83}"/>
              </a:ext>
            </a:extLst>
          </p:cNvPr>
          <p:cNvSpPr txBox="1"/>
          <p:nvPr/>
        </p:nvSpPr>
        <p:spPr>
          <a:xfrm>
            <a:off x="3695285" y="2500040"/>
            <a:ext cx="5120569" cy="461665"/>
          </a:xfrm>
          <a:prstGeom prst="rect">
            <a:avLst/>
          </a:prstGeom>
          <a:noFill/>
        </p:spPr>
        <p:txBody>
          <a:bodyPr wrap="square" rtlCol="0">
            <a:spAutoFit/>
          </a:bodyPr>
          <a:lstStyle/>
          <a:p>
            <a:pPr algn="ctr"/>
            <a:r>
              <a:rPr lang="tr-TR" sz="2400" dirty="0">
                <a:solidFill>
                  <a:srgbClr val="114533"/>
                </a:solidFill>
              </a:rPr>
              <a:t>EĞİTİM MÜDÜRLÜĞÜ</a:t>
            </a:r>
          </a:p>
        </p:txBody>
      </p:sp>
    </p:spTree>
    <p:extLst>
      <p:ext uri="{BB962C8B-B14F-4D97-AF65-F5344CB8AC3E}">
        <p14:creationId xmlns:p14="http://schemas.microsoft.com/office/powerpoint/2010/main" val="2452300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B5D45-1AE6-9CA3-47D2-FFA67C144389}"/>
            </a:ext>
          </a:extLst>
        </p:cNvPr>
        <p:cNvGrpSpPr/>
        <p:nvPr/>
      </p:nvGrpSpPr>
      <p:grpSpPr>
        <a:xfrm>
          <a:off x="0" y="0"/>
          <a:ext cx="0" cy="0"/>
          <a:chOff x="0" y="0"/>
          <a:chExt cx="0" cy="0"/>
        </a:xfrm>
      </p:grpSpPr>
      <p:grpSp>
        <p:nvGrpSpPr>
          <p:cNvPr id="5" name="Grup 4">
            <a:extLst>
              <a:ext uri="{FF2B5EF4-FFF2-40B4-BE49-F238E27FC236}">
                <a16:creationId xmlns:a16="http://schemas.microsoft.com/office/drawing/2014/main" id="{5956DD62-0CE6-F4BA-D4B3-F689173AD05D}"/>
              </a:ext>
            </a:extLst>
          </p:cNvPr>
          <p:cNvGrpSpPr/>
          <p:nvPr/>
        </p:nvGrpSpPr>
        <p:grpSpPr>
          <a:xfrm>
            <a:off x="313508" y="1385692"/>
            <a:ext cx="9558279" cy="4492317"/>
            <a:chOff x="927902" y="1087204"/>
            <a:chExt cx="8557479" cy="4492317"/>
          </a:xfrm>
        </p:grpSpPr>
        <p:sp>
          <p:nvSpPr>
            <p:cNvPr id="3" name="Metin kutusu 2">
              <a:extLst>
                <a:ext uri="{FF2B5EF4-FFF2-40B4-BE49-F238E27FC236}">
                  <a16:creationId xmlns:a16="http://schemas.microsoft.com/office/drawing/2014/main" id="{16586C66-EAE6-26DE-D8EB-FF89825CC968}"/>
                </a:ext>
              </a:extLst>
            </p:cNvPr>
            <p:cNvSpPr txBox="1"/>
            <p:nvPr/>
          </p:nvSpPr>
          <p:spPr>
            <a:xfrm>
              <a:off x="927902" y="1087204"/>
              <a:ext cx="8557479" cy="1055545"/>
            </a:xfrm>
            <a:prstGeom prst="rect">
              <a:avLst/>
            </a:prstGeom>
            <a:noFill/>
          </p:spPr>
          <p:txBody>
            <a:bodyPr wrap="square" rtlCol="0">
              <a:spAutoFit/>
            </a:bodyPr>
            <a:lstStyle/>
            <a:p>
              <a:pPr algn="just">
                <a:lnSpc>
                  <a:spcPct val="150000"/>
                </a:lnSpc>
                <a:defRPr/>
              </a:pPr>
              <a:r>
                <a:rPr lang="tr-TR" sz="2200" dirty="0">
                  <a:solidFill>
                    <a:srgbClr val="000000"/>
                  </a:solidFill>
                  <a:cs typeface="Calibri" panose="020F0502020204030204" pitchFamily="34" charset="0"/>
                </a:rPr>
                <a:t>Kullanılan madde miktarının ya da davranışın yeterli gelmemesi sebebiyle giderek artırılması.</a:t>
              </a:r>
              <a:endParaRPr lang="tr-TR" sz="2200" dirty="0">
                <a:cs typeface="Calibri" panose="020F0502020204030204" pitchFamily="34" charset="0"/>
              </a:endParaRPr>
            </a:p>
          </p:txBody>
        </p:sp>
        <p:sp>
          <p:nvSpPr>
            <p:cNvPr id="4" name="Metin kutusu 3">
              <a:extLst>
                <a:ext uri="{FF2B5EF4-FFF2-40B4-BE49-F238E27FC236}">
                  <a16:creationId xmlns:a16="http://schemas.microsoft.com/office/drawing/2014/main" id="{1328CBD3-8F3B-3E09-E260-EC6AC5B1CCB4}"/>
                </a:ext>
              </a:extLst>
            </p:cNvPr>
            <p:cNvSpPr txBox="1"/>
            <p:nvPr/>
          </p:nvSpPr>
          <p:spPr>
            <a:xfrm>
              <a:off x="927902" y="2181218"/>
              <a:ext cx="8557479" cy="3398303"/>
            </a:xfrm>
            <a:prstGeom prst="rect">
              <a:avLst/>
            </a:prstGeom>
            <a:noFill/>
          </p:spPr>
          <p:txBody>
            <a:bodyPr wrap="square" rtlCol="0">
              <a:spAutoFit/>
            </a:bodyPr>
            <a:lstStyle/>
            <a:p>
              <a:pPr>
                <a:lnSpc>
                  <a:spcPct val="150000"/>
                </a:lnSpc>
                <a:spcBef>
                  <a:spcPts val="600"/>
                </a:spcBef>
              </a:pPr>
              <a:r>
                <a:rPr lang="tr-TR" sz="2200" dirty="0">
                  <a:cs typeface="Calibri" panose="020F0502020204030204" pitchFamily="34" charset="0"/>
                </a:rPr>
                <a:t>Örneğin;</a:t>
              </a:r>
            </a:p>
            <a:p>
              <a:pPr marL="285750" indent="-285750">
                <a:lnSpc>
                  <a:spcPct val="150000"/>
                </a:lnSpc>
                <a:spcBef>
                  <a:spcPts val="600"/>
                </a:spcBef>
                <a:buFont typeface="Arial" panose="020B0604020202020204" pitchFamily="34" charset="0"/>
                <a:buChar char="•"/>
              </a:pPr>
              <a:r>
                <a:rPr lang="tr-TR" sz="2200" dirty="0">
                  <a:cs typeface="Calibri" panose="020F0502020204030204" pitchFamily="34" charset="0"/>
                </a:rPr>
                <a:t>İçilen sigara sayısının artması</a:t>
              </a:r>
            </a:p>
            <a:p>
              <a:pPr marL="285750" indent="-285750">
                <a:lnSpc>
                  <a:spcPct val="150000"/>
                </a:lnSpc>
                <a:spcBef>
                  <a:spcPts val="600"/>
                </a:spcBef>
                <a:buFont typeface="Arial" panose="020B0604020202020204" pitchFamily="34" charset="0"/>
                <a:buChar char="•"/>
              </a:pPr>
              <a:r>
                <a:rPr lang="tr-TR" sz="2200" dirty="0">
                  <a:cs typeface="Calibri" panose="020F0502020204030204" pitchFamily="34" charset="0"/>
                </a:rPr>
                <a:t>Kendini bir el daha oyun oynarken bulmak</a:t>
              </a:r>
            </a:p>
            <a:p>
              <a:pPr marL="285750" indent="-285750">
                <a:lnSpc>
                  <a:spcPct val="150000"/>
                </a:lnSpc>
                <a:spcBef>
                  <a:spcPts val="600"/>
                </a:spcBef>
                <a:buFont typeface="Arial" panose="020B0604020202020204" pitchFamily="34" charset="0"/>
                <a:buChar char="•"/>
              </a:pPr>
              <a:r>
                <a:rPr lang="tr-TR" sz="2200" dirty="0">
                  <a:cs typeface="Calibri" panose="020F0502020204030204" pitchFamily="34" charset="0"/>
                </a:rPr>
                <a:t>1 birim alkolle sarhoş olunurken düzenli tüketim sonrası artık aynı etkiyi 1 birimle sağlayamamak ve tüketimi artırmak</a:t>
              </a:r>
            </a:p>
            <a:p>
              <a:pPr marL="285750" indent="-285750">
                <a:lnSpc>
                  <a:spcPct val="150000"/>
                </a:lnSpc>
                <a:spcBef>
                  <a:spcPts val="600"/>
                </a:spcBef>
                <a:buFont typeface="Arial" panose="020B0604020202020204" pitchFamily="34" charset="0"/>
                <a:buChar char="•"/>
              </a:pPr>
              <a:r>
                <a:rPr lang="tr-TR" sz="2200" dirty="0">
                  <a:cs typeface="Calibri" panose="020F0502020204030204" pitchFamily="34" charset="0"/>
                </a:rPr>
                <a:t>Kumar oyunlarında geçirilen zamanın giderek artması…</a:t>
              </a:r>
            </a:p>
          </p:txBody>
        </p:sp>
      </p:grpSp>
      <p:sp>
        <p:nvSpPr>
          <p:cNvPr id="2" name="Metin kutusu 1">
            <a:extLst>
              <a:ext uri="{FF2B5EF4-FFF2-40B4-BE49-F238E27FC236}">
                <a16:creationId xmlns:a16="http://schemas.microsoft.com/office/drawing/2014/main" id="{F6B6ED62-F5B1-B6D8-7F5B-F148B8B933D0}"/>
              </a:ext>
            </a:extLst>
          </p:cNvPr>
          <p:cNvSpPr txBox="1"/>
          <p:nvPr/>
        </p:nvSpPr>
        <p:spPr>
          <a:xfrm>
            <a:off x="193116" y="172097"/>
            <a:ext cx="9678672" cy="523220"/>
          </a:xfrm>
          <a:prstGeom prst="rect">
            <a:avLst/>
          </a:prstGeom>
          <a:noFill/>
        </p:spPr>
        <p:txBody>
          <a:bodyPr wrap="square" rtlCol="0">
            <a:spAutoFit/>
          </a:bodyPr>
          <a:lstStyle/>
          <a:p>
            <a:r>
              <a:rPr lang="tr-TR" sz="2800" b="1" dirty="0">
                <a:solidFill>
                  <a:srgbClr val="114533"/>
                </a:solidFill>
              </a:rPr>
              <a:t>KULLANILAN MADDEDE ARTIŞ (TOLERANS)</a:t>
            </a:r>
          </a:p>
        </p:txBody>
      </p:sp>
    </p:spTree>
    <p:extLst>
      <p:ext uri="{BB962C8B-B14F-4D97-AF65-F5344CB8AC3E}">
        <p14:creationId xmlns:p14="http://schemas.microsoft.com/office/powerpoint/2010/main" val="126352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5B06E-A9E4-9493-B984-280465D99B4E}"/>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1247F910-E42E-9301-AB93-5C8E27F92F87}"/>
              </a:ext>
            </a:extLst>
          </p:cNvPr>
          <p:cNvSpPr txBox="1"/>
          <p:nvPr/>
        </p:nvSpPr>
        <p:spPr>
          <a:xfrm>
            <a:off x="193116" y="172097"/>
            <a:ext cx="9678672" cy="523220"/>
          </a:xfrm>
          <a:prstGeom prst="rect">
            <a:avLst/>
          </a:prstGeom>
          <a:noFill/>
        </p:spPr>
        <p:txBody>
          <a:bodyPr wrap="square" rtlCol="0">
            <a:spAutoFit/>
          </a:bodyPr>
          <a:lstStyle/>
          <a:p>
            <a:r>
              <a:rPr lang="tr-TR" sz="2800" b="1" dirty="0">
                <a:solidFill>
                  <a:srgbClr val="114533"/>
                </a:solidFill>
              </a:rPr>
              <a:t>ÇOK FAZLA ZAMAN, EMEK, PARA HARCAMA</a:t>
            </a:r>
          </a:p>
        </p:txBody>
      </p:sp>
      <p:sp>
        <p:nvSpPr>
          <p:cNvPr id="6" name="Metin kutusu 5">
            <a:extLst>
              <a:ext uri="{FF2B5EF4-FFF2-40B4-BE49-F238E27FC236}">
                <a16:creationId xmlns:a16="http://schemas.microsoft.com/office/drawing/2014/main" id="{31881431-790F-97DA-CA61-E837BF1DD577}"/>
              </a:ext>
            </a:extLst>
          </p:cNvPr>
          <p:cNvSpPr txBox="1"/>
          <p:nvPr/>
        </p:nvSpPr>
        <p:spPr>
          <a:xfrm>
            <a:off x="193116" y="1121990"/>
            <a:ext cx="9564837" cy="4614020"/>
          </a:xfrm>
          <a:prstGeom prst="rect">
            <a:avLst/>
          </a:prstGeom>
          <a:noFill/>
        </p:spPr>
        <p:txBody>
          <a:bodyPr wrap="square" rtlCol="0">
            <a:spAutoFit/>
          </a:bodyPr>
          <a:lstStyle/>
          <a:p>
            <a:pPr lvl="0" algn="just">
              <a:lnSpc>
                <a:spcPct val="150000"/>
              </a:lnSpc>
              <a:defRPr/>
            </a:pPr>
            <a:r>
              <a:rPr lang="tr-TR" sz="2200" dirty="0"/>
              <a:t>Bireyler bağımlılık geliştirdiklerinde bağımlılık yapıcı maddeye ya da davranışa ulaşmak için çok fazla emek, zaman ve para harcamaya başlarlar. </a:t>
            </a:r>
          </a:p>
          <a:p>
            <a:pPr lvl="0" algn="just">
              <a:lnSpc>
                <a:spcPct val="150000"/>
              </a:lnSpc>
              <a:defRPr/>
            </a:pPr>
            <a:endParaRPr lang="tr-TR" sz="2200" dirty="0"/>
          </a:p>
          <a:p>
            <a:pPr lvl="0" algn="just">
              <a:lnSpc>
                <a:spcPct val="150000"/>
              </a:lnSpc>
              <a:defRPr/>
            </a:pPr>
            <a:r>
              <a:rPr lang="tr-TR" sz="2200" dirty="0"/>
              <a:t>Örneğin; </a:t>
            </a:r>
          </a:p>
          <a:p>
            <a:pPr marL="342900" lvl="0" indent="-342900" algn="just">
              <a:lnSpc>
                <a:spcPct val="150000"/>
              </a:lnSpc>
              <a:buFont typeface="Arial" panose="020B0604020202020204" pitchFamily="34" charset="0"/>
              <a:buChar char="•"/>
              <a:defRPr/>
            </a:pPr>
            <a:r>
              <a:rPr lang="tr-TR" sz="2200" dirty="0"/>
              <a:t>Toplantıda olan bir kişinin sigara içmeyi istediği ve hayal ettiği için toplantıya odaklanamayabilir.</a:t>
            </a:r>
          </a:p>
          <a:p>
            <a:pPr marL="342900" lvl="0" indent="-342900" algn="just">
              <a:lnSpc>
                <a:spcPct val="150000"/>
              </a:lnSpc>
              <a:buFont typeface="Arial" panose="020B0604020202020204" pitchFamily="34" charset="0"/>
              <a:buChar char="•"/>
              <a:defRPr/>
            </a:pPr>
            <a:r>
              <a:rPr lang="tr-TR" sz="2200" dirty="0"/>
              <a:t>Bir kişi okuldayken eve gidip bilgisayar oyunu oynamanın hayalini kurabilir, tüm gelirini bilgisayar oyunlarına harcayabilir, zorluk yaşasa da kendini durdurmakta zorlanabilir.</a:t>
            </a:r>
          </a:p>
        </p:txBody>
      </p:sp>
    </p:spTree>
    <p:extLst>
      <p:ext uri="{BB962C8B-B14F-4D97-AF65-F5344CB8AC3E}">
        <p14:creationId xmlns:p14="http://schemas.microsoft.com/office/powerpoint/2010/main" val="212120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1613F-84D2-9FF3-4A0A-04E598773DA1}"/>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C14D9FB7-CBDB-7561-FEAB-9D403BA4449B}"/>
              </a:ext>
            </a:extLst>
          </p:cNvPr>
          <p:cNvSpPr txBox="1"/>
          <p:nvPr/>
        </p:nvSpPr>
        <p:spPr>
          <a:xfrm>
            <a:off x="193116" y="172097"/>
            <a:ext cx="9678672" cy="523220"/>
          </a:xfrm>
          <a:prstGeom prst="rect">
            <a:avLst/>
          </a:prstGeom>
          <a:noFill/>
        </p:spPr>
        <p:txBody>
          <a:bodyPr wrap="square" rtlCol="0">
            <a:spAutoFit/>
          </a:bodyPr>
          <a:lstStyle/>
          <a:p>
            <a:r>
              <a:rPr lang="tr-TR" sz="2800" b="1" dirty="0">
                <a:solidFill>
                  <a:srgbClr val="114533"/>
                </a:solidFill>
              </a:rPr>
              <a:t>BAŞARISIZ BIRAKMA GİRİŞİMLERİ (RELAPS)</a:t>
            </a:r>
          </a:p>
        </p:txBody>
      </p:sp>
      <p:sp>
        <p:nvSpPr>
          <p:cNvPr id="6" name="Metin kutusu 5">
            <a:extLst>
              <a:ext uri="{FF2B5EF4-FFF2-40B4-BE49-F238E27FC236}">
                <a16:creationId xmlns:a16="http://schemas.microsoft.com/office/drawing/2014/main" id="{474AEF67-685A-9DF9-4D85-5CB1EB08966D}"/>
              </a:ext>
            </a:extLst>
          </p:cNvPr>
          <p:cNvSpPr txBox="1"/>
          <p:nvPr/>
        </p:nvSpPr>
        <p:spPr>
          <a:xfrm>
            <a:off x="193116" y="1551376"/>
            <a:ext cx="9186014" cy="2074863"/>
          </a:xfrm>
          <a:prstGeom prst="rect">
            <a:avLst/>
          </a:prstGeom>
          <a:noFill/>
        </p:spPr>
        <p:txBody>
          <a:bodyPr wrap="square" rtlCol="0">
            <a:spAutoFit/>
          </a:bodyPr>
          <a:lstStyle/>
          <a:p>
            <a:pPr>
              <a:lnSpc>
                <a:spcPct val="150000"/>
              </a:lnSpc>
            </a:pPr>
            <a:r>
              <a:rPr lang="tr-TR" sz="2200" dirty="0"/>
              <a:t>Tedavi süreci ya da sonrasında tekrar bağımlılık yapıcı madde kullanımına nüks (relaps) adı verilir. Bağımlılıkta nüks, yeterli baş etme mekanizmaları oluşturulmadığı durumlarda ve hayat tarzı değişikliğinin olmadığı durumlarda sık görülmektedir.</a:t>
            </a:r>
          </a:p>
        </p:txBody>
      </p:sp>
    </p:spTree>
    <p:extLst>
      <p:ext uri="{BB962C8B-B14F-4D97-AF65-F5344CB8AC3E}">
        <p14:creationId xmlns:p14="http://schemas.microsoft.com/office/powerpoint/2010/main" val="191352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4B9F8-C8F8-C932-CEFC-A3FA68B2DB51}"/>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E0B9FBA8-BB21-A71E-2E30-C1FB20F45E8B}"/>
              </a:ext>
            </a:extLst>
          </p:cNvPr>
          <p:cNvSpPr txBox="1"/>
          <p:nvPr/>
        </p:nvSpPr>
        <p:spPr>
          <a:xfrm>
            <a:off x="193116" y="172097"/>
            <a:ext cx="9678672" cy="954107"/>
          </a:xfrm>
          <a:prstGeom prst="rect">
            <a:avLst/>
          </a:prstGeom>
          <a:noFill/>
        </p:spPr>
        <p:txBody>
          <a:bodyPr wrap="square" rtlCol="0">
            <a:spAutoFit/>
          </a:bodyPr>
          <a:lstStyle/>
          <a:p>
            <a:r>
              <a:rPr lang="tr-TR" sz="2800" b="1" dirty="0">
                <a:solidFill>
                  <a:srgbClr val="114533"/>
                </a:solidFill>
              </a:rPr>
              <a:t>CRAVİNG (ENGELLENEMEYEN ARZU VE İSTEK) VE KONTROL KAYBI</a:t>
            </a:r>
          </a:p>
        </p:txBody>
      </p:sp>
      <p:sp>
        <p:nvSpPr>
          <p:cNvPr id="6" name="Metin kutusu 5">
            <a:extLst>
              <a:ext uri="{FF2B5EF4-FFF2-40B4-BE49-F238E27FC236}">
                <a16:creationId xmlns:a16="http://schemas.microsoft.com/office/drawing/2014/main" id="{E05F4469-BCEA-55E7-F0D5-217A20D947D1}"/>
              </a:ext>
            </a:extLst>
          </p:cNvPr>
          <p:cNvSpPr txBox="1"/>
          <p:nvPr/>
        </p:nvSpPr>
        <p:spPr>
          <a:xfrm>
            <a:off x="193116" y="1971790"/>
            <a:ext cx="10653560" cy="2582630"/>
          </a:xfrm>
          <a:prstGeom prst="rect">
            <a:avLst/>
          </a:prstGeom>
          <a:noFill/>
        </p:spPr>
        <p:txBody>
          <a:bodyPr wrap="square" rtlCol="0">
            <a:spAutoFit/>
          </a:bodyPr>
          <a:lstStyle/>
          <a:p>
            <a:pPr>
              <a:lnSpc>
                <a:spcPct val="150000"/>
              </a:lnSpc>
            </a:pPr>
            <a:r>
              <a:rPr lang="tr-TR" sz="2200" dirty="0"/>
              <a:t>Bireylerin bağımlılık yapıcı maddelere ulaşmak için yoğun arzu duyması veya dürtü hissetmesi durumudur. </a:t>
            </a:r>
            <a:r>
              <a:rPr lang="tr-TR" sz="2200" dirty="0" err="1"/>
              <a:t>Craving</a:t>
            </a:r>
            <a:r>
              <a:rPr lang="tr-TR" sz="2200" dirty="0"/>
              <a:t>, bağımlılık gelişmesiyle birlikte ortaya çıkar ve kişinin bağımlılık yapıcı maddeleri tekrarlayıcı şekilde kullanmasına neden olur. Bu isteğin fazla olması ise zamanla bireylerde kontrol kaybına ve işlevsel olmayan davranışların gelişmesine sebebiyet verir.</a:t>
            </a:r>
          </a:p>
        </p:txBody>
      </p:sp>
    </p:spTree>
    <p:extLst>
      <p:ext uri="{BB962C8B-B14F-4D97-AF65-F5344CB8AC3E}">
        <p14:creationId xmlns:p14="http://schemas.microsoft.com/office/powerpoint/2010/main" val="127750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1613F-84D2-9FF3-4A0A-04E598773DA1}"/>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C14D9FB7-CBDB-7561-FEAB-9D403BA4449B}"/>
              </a:ext>
            </a:extLst>
          </p:cNvPr>
          <p:cNvSpPr txBox="1"/>
          <p:nvPr/>
        </p:nvSpPr>
        <p:spPr>
          <a:xfrm>
            <a:off x="193116" y="172097"/>
            <a:ext cx="9678672" cy="523220"/>
          </a:xfrm>
          <a:prstGeom prst="rect">
            <a:avLst/>
          </a:prstGeom>
          <a:noFill/>
        </p:spPr>
        <p:txBody>
          <a:bodyPr wrap="square" rtlCol="0">
            <a:spAutoFit/>
          </a:bodyPr>
          <a:lstStyle/>
          <a:p>
            <a:r>
              <a:rPr lang="tr-TR" sz="2800" b="1" dirty="0">
                <a:solidFill>
                  <a:srgbClr val="114533"/>
                </a:solidFill>
              </a:rPr>
              <a:t>YOKSUNLUK BELİRTİLERİ</a:t>
            </a:r>
          </a:p>
        </p:txBody>
      </p:sp>
      <p:sp>
        <p:nvSpPr>
          <p:cNvPr id="6" name="Metin kutusu 5">
            <a:extLst>
              <a:ext uri="{FF2B5EF4-FFF2-40B4-BE49-F238E27FC236}">
                <a16:creationId xmlns:a16="http://schemas.microsoft.com/office/drawing/2014/main" id="{474AEF67-685A-9DF9-4D85-5CB1EB08966D}"/>
              </a:ext>
            </a:extLst>
          </p:cNvPr>
          <p:cNvSpPr txBox="1"/>
          <p:nvPr/>
        </p:nvSpPr>
        <p:spPr>
          <a:xfrm>
            <a:off x="206179" y="1504913"/>
            <a:ext cx="5718586" cy="3090526"/>
          </a:xfrm>
          <a:prstGeom prst="rect">
            <a:avLst/>
          </a:prstGeom>
          <a:noFill/>
        </p:spPr>
        <p:txBody>
          <a:bodyPr wrap="square" rtlCol="0">
            <a:spAutoFit/>
          </a:bodyPr>
          <a:lstStyle/>
          <a:p>
            <a:pPr lvl="0" algn="just">
              <a:lnSpc>
                <a:spcPct val="150000"/>
              </a:lnSpc>
              <a:defRPr/>
            </a:pPr>
            <a:r>
              <a:rPr lang="tr-TR" sz="2200" dirty="0"/>
              <a:t>Bağımlılık yapıcı maddelerin veya davranışların sıklığı azaldığında veya kesildiğinde huzursuzluk, uykusuzluk, öfke gibi yoksunluk belirtileri görülür. Verilen bu tepkiler ve tepkilerin şiddeti, kullanılan maddenin dozu ve içeriğine bağlı olmaktadır.</a:t>
            </a:r>
          </a:p>
        </p:txBody>
      </p:sp>
      <p:pic>
        <p:nvPicPr>
          <p:cNvPr id="3" name="Resim 2">
            <a:extLst>
              <a:ext uri="{FF2B5EF4-FFF2-40B4-BE49-F238E27FC236}">
                <a16:creationId xmlns:a16="http://schemas.microsoft.com/office/drawing/2014/main" id="{05069E02-E680-A7E0-C904-BCBBB7AD9A15}"/>
              </a:ext>
            </a:extLst>
          </p:cNvPr>
          <p:cNvPicPr>
            <a:picLocks noChangeAspect="1"/>
          </p:cNvPicPr>
          <p:nvPr/>
        </p:nvPicPr>
        <p:blipFill>
          <a:blip r:embed="rId3"/>
          <a:stretch>
            <a:fillRect/>
          </a:stretch>
        </p:blipFill>
        <p:spPr>
          <a:xfrm>
            <a:off x="7132322" y="1504913"/>
            <a:ext cx="3874998" cy="298321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1484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F433B-5097-CA16-400E-11F912BCF230}"/>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1DF8200F-54D9-0B56-E657-B363AF46634D}"/>
              </a:ext>
            </a:extLst>
          </p:cNvPr>
          <p:cNvSpPr txBox="1"/>
          <p:nvPr/>
        </p:nvSpPr>
        <p:spPr>
          <a:xfrm>
            <a:off x="193116" y="172097"/>
            <a:ext cx="9678672" cy="523220"/>
          </a:xfrm>
          <a:prstGeom prst="rect">
            <a:avLst/>
          </a:prstGeom>
          <a:noFill/>
        </p:spPr>
        <p:txBody>
          <a:bodyPr wrap="square" rtlCol="0">
            <a:spAutoFit/>
          </a:bodyPr>
          <a:lstStyle/>
          <a:p>
            <a:r>
              <a:rPr lang="tr-TR" sz="2800" b="1" dirty="0">
                <a:solidFill>
                  <a:srgbClr val="114533"/>
                </a:solidFill>
              </a:rPr>
              <a:t>İŞLEVSELLİKTE BOZULMA</a:t>
            </a:r>
          </a:p>
        </p:txBody>
      </p:sp>
      <p:sp>
        <p:nvSpPr>
          <p:cNvPr id="6" name="Metin kutusu 5">
            <a:extLst>
              <a:ext uri="{FF2B5EF4-FFF2-40B4-BE49-F238E27FC236}">
                <a16:creationId xmlns:a16="http://schemas.microsoft.com/office/drawing/2014/main" id="{C1C9398A-704C-3902-2AA0-9892084B4144}"/>
              </a:ext>
            </a:extLst>
          </p:cNvPr>
          <p:cNvSpPr txBox="1"/>
          <p:nvPr/>
        </p:nvSpPr>
        <p:spPr>
          <a:xfrm>
            <a:off x="193116" y="1445096"/>
            <a:ext cx="10779683" cy="3090526"/>
          </a:xfrm>
          <a:prstGeom prst="rect">
            <a:avLst/>
          </a:prstGeom>
          <a:noFill/>
        </p:spPr>
        <p:txBody>
          <a:bodyPr wrap="square" rtlCol="0">
            <a:spAutoFit/>
          </a:bodyPr>
          <a:lstStyle/>
          <a:p>
            <a:pPr lvl="0" algn="just">
              <a:lnSpc>
                <a:spcPct val="150000"/>
              </a:lnSpc>
              <a:defRPr/>
            </a:pPr>
            <a:r>
              <a:rPr lang="tr-TR" sz="2200" dirty="0"/>
              <a:t>Bağımlılık geliştiren bireyler fiziksel, duygusal, sosyal ve psikolojik anlamda değişimler yaşamaktadırlar. Bu değişimlerle beraber okul hayatı, iş hayat, aile hayatı gibi alanlarda olumsuz deneyimler yaşanır.</a:t>
            </a:r>
          </a:p>
          <a:p>
            <a:pPr lvl="0" algn="just">
              <a:lnSpc>
                <a:spcPct val="150000"/>
              </a:lnSpc>
              <a:defRPr/>
            </a:pPr>
            <a:endParaRPr lang="tr-TR" sz="2200" dirty="0"/>
          </a:p>
          <a:p>
            <a:pPr lvl="0" algn="just">
              <a:lnSpc>
                <a:spcPct val="150000"/>
              </a:lnSpc>
              <a:defRPr/>
            </a:pPr>
            <a:r>
              <a:rPr lang="tr-TR" sz="2200" dirty="0"/>
              <a:t>Örneğin alkol bağımlısı bir bireyin eşiyle beraber sık kavga yaşaması ve huzursuz bir aile ortamına sahip olmaları işlevsellikte bozulmadır.</a:t>
            </a:r>
          </a:p>
        </p:txBody>
      </p:sp>
    </p:spTree>
    <p:extLst>
      <p:ext uri="{BB962C8B-B14F-4D97-AF65-F5344CB8AC3E}">
        <p14:creationId xmlns:p14="http://schemas.microsoft.com/office/powerpoint/2010/main" val="177161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9D2F9-4DC5-AF96-A3D9-CFEFF99BB66F}"/>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id="{176CFDEA-6F5B-E875-3DF6-8BBF6385342C}"/>
              </a:ext>
            </a:extLst>
          </p:cNvPr>
          <p:cNvSpPr txBox="1"/>
          <p:nvPr/>
        </p:nvSpPr>
        <p:spPr>
          <a:xfrm>
            <a:off x="4306608" y="988526"/>
            <a:ext cx="3578784" cy="523220"/>
          </a:xfrm>
          <a:prstGeom prst="rect">
            <a:avLst/>
          </a:prstGeom>
          <a:noFill/>
        </p:spPr>
        <p:txBody>
          <a:bodyPr wrap="square" rtlCol="0">
            <a:spAutoFit/>
          </a:bodyPr>
          <a:lstStyle/>
          <a:p>
            <a:r>
              <a:rPr lang="tr-TR" sz="2800" b="1" dirty="0">
                <a:solidFill>
                  <a:srgbClr val="114533"/>
                </a:solidFill>
              </a:rPr>
              <a:t>BAĞIMLILIK TÜRLERİ</a:t>
            </a:r>
          </a:p>
        </p:txBody>
      </p:sp>
      <p:pic>
        <p:nvPicPr>
          <p:cNvPr id="5" name="Picture 1">
            <a:extLst>
              <a:ext uri="{FF2B5EF4-FFF2-40B4-BE49-F238E27FC236}">
                <a16:creationId xmlns:a16="http://schemas.microsoft.com/office/drawing/2014/main" id="{3B75F63E-EF98-77AC-002E-2AFD39FAB7AF}"/>
              </a:ext>
            </a:extLst>
          </p:cNvPr>
          <p:cNvPicPr>
            <a:picLocks noChangeAspect="1"/>
          </p:cNvPicPr>
          <p:nvPr/>
        </p:nvPicPr>
        <p:blipFill>
          <a:blip r:embed="rId3"/>
          <a:stretch>
            <a:fillRect/>
          </a:stretch>
        </p:blipFill>
        <p:spPr>
          <a:xfrm>
            <a:off x="2900910" y="2028407"/>
            <a:ext cx="1959489" cy="1897610"/>
          </a:xfrm>
          <a:prstGeom prst="rect">
            <a:avLst/>
          </a:prstGeom>
        </p:spPr>
      </p:pic>
      <p:pic>
        <p:nvPicPr>
          <p:cNvPr id="6" name="Picture 2">
            <a:extLst>
              <a:ext uri="{FF2B5EF4-FFF2-40B4-BE49-F238E27FC236}">
                <a16:creationId xmlns:a16="http://schemas.microsoft.com/office/drawing/2014/main" id="{00E3D270-85DF-A3F0-21C3-15D09615F2D0}"/>
              </a:ext>
            </a:extLst>
          </p:cNvPr>
          <p:cNvPicPr>
            <a:picLocks noChangeAspect="1"/>
          </p:cNvPicPr>
          <p:nvPr/>
        </p:nvPicPr>
        <p:blipFill>
          <a:blip r:embed="rId4"/>
          <a:stretch>
            <a:fillRect/>
          </a:stretch>
        </p:blipFill>
        <p:spPr>
          <a:xfrm>
            <a:off x="674528" y="2028407"/>
            <a:ext cx="1959489" cy="1897610"/>
          </a:xfrm>
          <a:prstGeom prst="rect">
            <a:avLst/>
          </a:prstGeom>
        </p:spPr>
      </p:pic>
      <p:pic>
        <p:nvPicPr>
          <p:cNvPr id="7" name="Picture 3">
            <a:extLst>
              <a:ext uri="{FF2B5EF4-FFF2-40B4-BE49-F238E27FC236}">
                <a16:creationId xmlns:a16="http://schemas.microsoft.com/office/drawing/2014/main" id="{AD1280B2-D5AC-3CFF-2416-A7994C9A9838}"/>
              </a:ext>
            </a:extLst>
          </p:cNvPr>
          <p:cNvPicPr>
            <a:picLocks noChangeAspect="1"/>
          </p:cNvPicPr>
          <p:nvPr/>
        </p:nvPicPr>
        <p:blipFill>
          <a:blip r:embed="rId5"/>
          <a:stretch>
            <a:fillRect/>
          </a:stretch>
        </p:blipFill>
        <p:spPr>
          <a:xfrm>
            <a:off x="5137902" y="2028407"/>
            <a:ext cx="1959488" cy="1897609"/>
          </a:xfrm>
          <a:prstGeom prst="rect">
            <a:avLst/>
          </a:prstGeom>
        </p:spPr>
      </p:pic>
      <p:pic>
        <p:nvPicPr>
          <p:cNvPr id="8" name="Picture 4">
            <a:extLst>
              <a:ext uri="{FF2B5EF4-FFF2-40B4-BE49-F238E27FC236}">
                <a16:creationId xmlns:a16="http://schemas.microsoft.com/office/drawing/2014/main" id="{5A43A7F0-A1EC-29F5-7C70-34C0DC055CE9}"/>
              </a:ext>
            </a:extLst>
          </p:cNvPr>
          <p:cNvPicPr>
            <a:picLocks noChangeAspect="1"/>
          </p:cNvPicPr>
          <p:nvPr/>
        </p:nvPicPr>
        <p:blipFill>
          <a:blip r:embed="rId6"/>
          <a:stretch>
            <a:fillRect/>
          </a:stretch>
        </p:blipFill>
        <p:spPr>
          <a:xfrm>
            <a:off x="7376129" y="2028408"/>
            <a:ext cx="1959488" cy="1897609"/>
          </a:xfrm>
          <a:prstGeom prst="rect">
            <a:avLst/>
          </a:prstGeom>
        </p:spPr>
      </p:pic>
      <p:pic>
        <p:nvPicPr>
          <p:cNvPr id="9" name="Picture 5">
            <a:extLst>
              <a:ext uri="{FF2B5EF4-FFF2-40B4-BE49-F238E27FC236}">
                <a16:creationId xmlns:a16="http://schemas.microsoft.com/office/drawing/2014/main" id="{9EE58EC9-E361-7C09-F956-379E0F18121B}"/>
              </a:ext>
            </a:extLst>
          </p:cNvPr>
          <p:cNvPicPr>
            <a:picLocks noChangeAspect="1"/>
          </p:cNvPicPr>
          <p:nvPr/>
        </p:nvPicPr>
        <p:blipFill>
          <a:blip r:embed="rId7"/>
          <a:stretch>
            <a:fillRect/>
          </a:stretch>
        </p:blipFill>
        <p:spPr>
          <a:xfrm>
            <a:off x="9637102" y="2028408"/>
            <a:ext cx="1959488" cy="1897609"/>
          </a:xfrm>
          <a:prstGeom prst="rect">
            <a:avLst/>
          </a:prstGeom>
        </p:spPr>
      </p:pic>
      <p:sp>
        <p:nvSpPr>
          <p:cNvPr id="10" name="Rectangle 6">
            <a:extLst>
              <a:ext uri="{FF2B5EF4-FFF2-40B4-BE49-F238E27FC236}">
                <a16:creationId xmlns:a16="http://schemas.microsoft.com/office/drawing/2014/main" id="{9A585E08-F5F1-1A34-703E-575C7DE92756}"/>
              </a:ext>
            </a:extLst>
          </p:cNvPr>
          <p:cNvSpPr/>
          <p:nvPr/>
        </p:nvSpPr>
        <p:spPr>
          <a:xfrm>
            <a:off x="782224" y="4158732"/>
            <a:ext cx="1551322" cy="707886"/>
          </a:xfrm>
          <a:prstGeom prst="rect">
            <a:avLst/>
          </a:prstGeom>
        </p:spPr>
        <p:txBody>
          <a:bodyPr wrap="none">
            <a:spAutoFit/>
          </a:bodyPr>
          <a:lstStyle/>
          <a:p>
            <a:pPr algn="ctr"/>
            <a:r>
              <a:rPr lang="tr-TR" sz="2000" b="1" dirty="0"/>
              <a:t>Sigara/Tütün</a:t>
            </a:r>
          </a:p>
          <a:p>
            <a:pPr algn="ctr"/>
            <a:r>
              <a:rPr lang="tr-TR" sz="2000" b="1" dirty="0"/>
              <a:t>Bağımlılığı</a:t>
            </a:r>
            <a:endParaRPr lang="en-TR" sz="2000" b="1" dirty="0"/>
          </a:p>
        </p:txBody>
      </p:sp>
      <p:sp>
        <p:nvSpPr>
          <p:cNvPr id="11" name="Rectangle 14">
            <a:extLst>
              <a:ext uri="{FF2B5EF4-FFF2-40B4-BE49-F238E27FC236}">
                <a16:creationId xmlns:a16="http://schemas.microsoft.com/office/drawing/2014/main" id="{48487EFD-4EEA-BE73-E7CD-E2905A9D55FE}"/>
              </a:ext>
            </a:extLst>
          </p:cNvPr>
          <p:cNvSpPr/>
          <p:nvPr/>
        </p:nvSpPr>
        <p:spPr>
          <a:xfrm>
            <a:off x="3160192" y="4158732"/>
            <a:ext cx="1282723" cy="707886"/>
          </a:xfrm>
          <a:prstGeom prst="rect">
            <a:avLst/>
          </a:prstGeom>
        </p:spPr>
        <p:txBody>
          <a:bodyPr wrap="none">
            <a:spAutoFit/>
          </a:bodyPr>
          <a:lstStyle/>
          <a:p>
            <a:pPr algn="ctr"/>
            <a:r>
              <a:rPr lang="tr-TR" sz="2000" b="1" dirty="0"/>
              <a:t>Alkol</a:t>
            </a:r>
          </a:p>
          <a:p>
            <a:pPr algn="ctr"/>
            <a:r>
              <a:rPr lang="tr-TR" sz="2000" b="1" dirty="0"/>
              <a:t>Bağımlılığı</a:t>
            </a:r>
            <a:endParaRPr lang="en-TR" sz="2000" b="1" dirty="0"/>
          </a:p>
        </p:txBody>
      </p:sp>
      <p:sp>
        <p:nvSpPr>
          <p:cNvPr id="12" name="Rectangle 15">
            <a:extLst>
              <a:ext uri="{FF2B5EF4-FFF2-40B4-BE49-F238E27FC236}">
                <a16:creationId xmlns:a16="http://schemas.microsoft.com/office/drawing/2014/main" id="{E2482EA6-8E02-2F2A-7D1F-58B61B373C7A}"/>
              </a:ext>
            </a:extLst>
          </p:cNvPr>
          <p:cNvSpPr/>
          <p:nvPr/>
        </p:nvSpPr>
        <p:spPr>
          <a:xfrm>
            <a:off x="5453015" y="4158732"/>
            <a:ext cx="1282723" cy="707886"/>
          </a:xfrm>
          <a:prstGeom prst="rect">
            <a:avLst/>
          </a:prstGeom>
        </p:spPr>
        <p:txBody>
          <a:bodyPr wrap="none">
            <a:spAutoFit/>
          </a:bodyPr>
          <a:lstStyle/>
          <a:p>
            <a:pPr algn="ctr"/>
            <a:r>
              <a:rPr lang="tr-TR" sz="2000" b="1" dirty="0"/>
              <a:t>Madde</a:t>
            </a:r>
          </a:p>
          <a:p>
            <a:pPr algn="ctr"/>
            <a:r>
              <a:rPr lang="tr-TR" sz="2000" b="1" dirty="0"/>
              <a:t>Bağımlılığı</a:t>
            </a:r>
            <a:endParaRPr lang="en-TR" sz="2000" b="1" dirty="0"/>
          </a:p>
        </p:txBody>
      </p:sp>
      <p:sp>
        <p:nvSpPr>
          <p:cNvPr id="13" name="Rectangle 16">
            <a:extLst>
              <a:ext uri="{FF2B5EF4-FFF2-40B4-BE49-F238E27FC236}">
                <a16:creationId xmlns:a16="http://schemas.microsoft.com/office/drawing/2014/main" id="{3901FD9F-13D7-BD36-9B41-39A2B6123C0D}"/>
              </a:ext>
            </a:extLst>
          </p:cNvPr>
          <p:cNvSpPr/>
          <p:nvPr/>
        </p:nvSpPr>
        <p:spPr>
          <a:xfrm>
            <a:off x="7718545" y="4158732"/>
            <a:ext cx="1282723" cy="707886"/>
          </a:xfrm>
          <a:prstGeom prst="rect">
            <a:avLst/>
          </a:prstGeom>
        </p:spPr>
        <p:txBody>
          <a:bodyPr wrap="none">
            <a:spAutoFit/>
          </a:bodyPr>
          <a:lstStyle/>
          <a:p>
            <a:pPr algn="ctr"/>
            <a:r>
              <a:rPr lang="tr-TR" sz="2000" b="1" dirty="0"/>
              <a:t>Kumar</a:t>
            </a:r>
          </a:p>
          <a:p>
            <a:pPr algn="ctr"/>
            <a:r>
              <a:rPr lang="tr-TR" sz="2000" b="1" dirty="0"/>
              <a:t>Bağımlılığı</a:t>
            </a:r>
          </a:p>
        </p:txBody>
      </p:sp>
      <p:sp>
        <p:nvSpPr>
          <p:cNvPr id="14" name="Rectangle 17">
            <a:extLst>
              <a:ext uri="{FF2B5EF4-FFF2-40B4-BE49-F238E27FC236}">
                <a16:creationId xmlns:a16="http://schemas.microsoft.com/office/drawing/2014/main" id="{E6AA3086-A754-6AC6-6800-AAC86C4CBBA5}"/>
              </a:ext>
            </a:extLst>
          </p:cNvPr>
          <p:cNvSpPr/>
          <p:nvPr/>
        </p:nvSpPr>
        <p:spPr>
          <a:xfrm>
            <a:off x="9878010" y="4158732"/>
            <a:ext cx="1282723" cy="707886"/>
          </a:xfrm>
          <a:prstGeom prst="rect">
            <a:avLst/>
          </a:prstGeom>
        </p:spPr>
        <p:txBody>
          <a:bodyPr wrap="none">
            <a:spAutoFit/>
          </a:bodyPr>
          <a:lstStyle/>
          <a:p>
            <a:pPr algn="ctr"/>
            <a:r>
              <a:rPr lang="tr-TR" sz="2000" b="1" dirty="0"/>
              <a:t>Teknoloji</a:t>
            </a:r>
          </a:p>
          <a:p>
            <a:pPr algn="ctr"/>
            <a:r>
              <a:rPr lang="tr-TR" sz="2000" b="1" dirty="0"/>
              <a:t>Bağımlılığı</a:t>
            </a:r>
          </a:p>
        </p:txBody>
      </p:sp>
    </p:spTree>
    <p:extLst>
      <p:ext uri="{BB962C8B-B14F-4D97-AF65-F5344CB8AC3E}">
        <p14:creationId xmlns:p14="http://schemas.microsoft.com/office/powerpoint/2010/main" val="104234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721</TotalTime>
  <Words>951</Words>
  <Application>Microsoft Macintosh PowerPoint</Application>
  <PresentationFormat>Geniş ekran</PresentationFormat>
  <Paragraphs>179</Paragraphs>
  <Slides>29</Slides>
  <Notes>27</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29</vt:i4>
      </vt:variant>
    </vt:vector>
  </HeadingPairs>
  <TitlesOfParts>
    <vt:vector size="37" baseType="lpstr">
      <vt:lpstr>Aptos</vt:lpstr>
      <vt:lpstr>Aptos Display</vt:lpstr>
      <vt:lpstr>Arial</vt:lpstr>
      <vt:lpstr>Calibri</vt:lpstr>
      <vt:lpstr>Calibri Light</vt:lpstr>
      <vt:lpstr>Courier New</vt:lpstr>
      <vt:lpstr>GothamNarrow-Book</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Yasin Aktaş</dc:creator>
  <cp:lastModifiedBy>Batuhan Tanrıverdi</cp:lastModifiedBy>
  <cp:revision>52</cp:revision>
  <dcterms:created xsi:type="dcterms:W3CDTF">2025-03-26T13:00:00Z</dcterms:created>
  <dcterms:modified xsi:type="dcterms:W3CDTF">2025-08-12T09:10:53Z</dcterms:modified>
</cp:coreProperties>
</file>